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0" Type="http://schemas.openxmlformats.org/officeDocument/2006/relationships/slide" Target="slides/slide5.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Stick different adult and baby images on a board, flipchart or use an interactive whiteboard.</a:t>
            </a:r>
            <a:endParaRPr>
              <a:solidFill>
                <a:schemeClr val="dk1"/>
              </a:solidFill>
            </a:endParaRPr>
          </a:p>
          <a:p>
            <a:pPr indent="0" lvl="0" marL="0" rtl="0" algn="l">
              <a:lnSpc>
                <a:spcPct val="115000"/>
              </a:lnSpc>
              <a:spcBef>
                <a:spcPts val="0"/>
              </a:spcBef>
              <a:spcAft>
                <a:spcPts val="0"/>
              </a:spcAft>
              <a:buNone/>
            </a:pPr>
            <a:r>
              <a:t/>
            </a:r>
            <a:endParaRPr sz="300">
              <a:solidFill>
                <a:schemeClr val="dk1"/>
              </a:solidFill>
            </a:endParaRPr>
          </a:p>
          <a:p>
            <a:pPr indent="0" lvl="0" marL="0" rtl="0" algn="l">
              <a:lnSpc>
                <a:spcPct val="115000"/>
              </a:lnSpc>
              <a:spcBef>
                <a:spcPts val="0"/>
              </a:spcBef>
              <a:spcAft>
                <a:spcPts val="0"/>
              </a:spcAft>
              <a:buNone/>
            </a:pPr>
            <a:r>
              <a:rPr lang="en-GB">
                <a:solidFill>
                  <a:schemeClr val="dk1"/>
                </a:solidFill>
              </a:rPr>
              <a:t>Ask the pupils to match up the adult animals and the baby animals - </a:t>
            </a:r>
            <a:r>
              <a:rPr i="1" lang="en-GB" sz="1000">
                <a:solidFill>
                  <a:schemeClr val="dk1"/>
                </a:solidFill>
              </a:rPr>
              <a:t>(this activity could be extended by asking pupils to bring images of their pets as babies and now or themselves now as a fun starter activity)</a:t>
            </a:r>
            <a:endParaRPr b="1" i="1" sz="1000">
              <a:solidFill>
                <a:srgbClr val="003473"/>
              </a:solidFill>
              <a:latin typeface="Avenir"/>
              <a:ea typeface="Avenir"/>
              <a:cs typeface="Avenir"/>
              <a:sym typeface="Aveni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7f5b37345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7f5b37345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a:solidFill>
                  <a:schemeClr val="dk1"/>
                </a:solidFill>
              </a:rPr>
              <a:t>Point out that some baby animals have special names - can the pupils read or guess the name of each baby animal? </a:t>
            </a:r>
            <a:r>
              <a:rPr i="1" lang="en-GB" sz="1000">
                <a:solidFill>
                  <a:schemeClr val="dk1"/>
                </a:solidFill>
              </a:rPr>
              <a:t>(Can do this task as multiple choice to differentiate more)</a:t>
            </a:r>
            <a:endParaRPr i="1" sz="1000">
              <a:solidFill>
                <a:schemeClr val="dk1"/>
              </a:solidFill>
            </a:endParaRPr>
          </a:p>
          <a:p>
            <a:pPr indent="0" lvl="0" marL="0" rtl="0" algn="l">
              <a:spcBef>
                <a:spcPts val="0"/>
              </a:spcBef>
              <a:spcAft>
                <a:spcPts val="0"/>
              </a:spcAft>
              <a:buNone/>
            </a:pPr>
            <a:r>
              <a:rPr b="1" lang="en-GB" sz="1000">
                <a:solidFill>
                  <a:schemeClr val="dk1"/>
                </a:solidFill>
                <a:highlight>
                  <a:srgbClr val="FCE5CD"/>
                </a:highlight>
              </a:rPr>
              <a:t>Answers:</a:t>
            </a:r>
            <a:endParaRPr b="1" sz="1000">
              <a:solidFill>
                <a:schemeClr val="dk1"/>
              </a:solidFill>
              <a:highlight>
                <a:srgbClr val="FCE5CD"/>
              </a:highlight>
            </a:endParaRPr>
          </a:p>
          <a:p>
            <a:pPr indent="0" lvl="0" marL="0" rtl="0" algn="l">
              <a:spcBef>
                <a:spcPts val="0"/>
              </a:spcBef>
              <a:spcAft>
                <a:spcPts val="0"/>
              </a:spcAft>
              <a:buClr>
                <a:schemeClr val="dk1"/>
              </a:buClr>
              <a:buSzPts val="1100"/>
              <a:buFont typeface="Arial"/>
              <a:buNone/>
            </a:pPr>
            <a:r>
              <a:rPr lang="en-GB" sz="1000">
                <a:solidFill>
                  <a:schemeClr val="dk1"/>
                </a:solidFill>
                <a:highlight>
                  <a:srgbClr val="FCE5CD"/>
                </a:highlight>
              </a:rPr>
              <a:t>Bear, Lion, Tiger, Wolf, Fox - Cub </a:t>
            </a:r>
            <a:endParaRPr sz="1000">
              <a:solidFill>
                <a:schemeClr val="dk1"/>
              </a:solidFill>
              <a:highlight>
                <a:srgbClr val="FCE5CD"/>
              </a:highlight>
            </a:endParaRPr>
          </a:p>
          <a:p>
            <a:pPr indent="0" lvl="0" marL="0" rtl="0" algn="l">
              <a:spcBef>
                <a:spcPts val="0"/>
              </a:spcBef>
              <a:spcAft>
                <a:spcPts val="0"/>
              </a:spcAft>
              <a:buClr>
                <a:schemeClr val="dk1"/>
              </a:buClr>
              <a:buSzPts val="1100"/>
              <a:buFont typeface="Arial"/>
              <a:buNone/>
            </a:pPr>
            <a:r>
              <a:rPr lang="en-GB" sz="1000">
                <a:solidFill>
                  <a:schemeClr val="dk1"/>
                </a:solidFill>
                <a:highlight>
                  <a:srgbClr val="FCE5CD"/>
                </a:highlight>
              </a:rPr>
              <a:t>Elephant - Calf</a:t>
            </a:r>
            <a:endParaRPr sz="1000">
              <a:solidFill>
                <a:schemeClr val="dk1"/>
              </a:solidFill>
              <a:highlight>
                <a:srgbClr val="FCE5CD"/>
              </a:highlight>
            </a:endParaRPr>
          </a:p>
          <a:p>
            <a:pPr indent="0" lvl="0" marL="0" rtl="0" algn="l">
              <a:spcBef>
                <a:spcPts val="0"/>
              </a:spcBef>
              <a:spcAft>
                <a:spcPts val="0"/>
              </a:spcAft>
              <a:buClr>
                <a:schemeClr val="dk1"/>
              </a:buClr>
              <a:buSzPts val="1100"/>
              <a:buFont typeface="Arial"/>
              <a:buNone/>
            </a:pPr>
            <a:r>
              <a:rPr lang="en-GB" sz="1000">
                <a:solidFill>
                  <a:schemeClr val="dk1"/>
                </a:solidFill>
                <a:highlight>
                  <a:srgbClr val="FCE5CD"/>
                </a:highlight>
              </a:rPr>
              <a:t>Sheep - Lamb</a:t>
            </a:r>
            <a:endParaRPr sz="1000">
              <a:solidFill>
                <a:schemeClr val="dk1"/>
              </a:solidFill>
              <a:highlight>
                <a:srgbClr val="FCE5CD"/>
              </a:highlight>
            </a:endParaRPr>
          </a:p>
          <a:p>
            <a:pPr indent="0" lvl="0" marL="0" rtl="0" algn="l">
              <a:spcBef>
                <a:spcPts val="0"/>
              </a:spcBef>
              <a:spcAft>
                <a:spcPts val="0"/>
              </a:spcAft>
              <a:buClr>
                <a:schemeClr val="dk1"/>
              </a:buClr>
              <a:buSzPts val="1100"/>
              <a:buFont typeface="Arial"/>
              <a:buNone/>
            </a:pPr>
            <a:r>
              <a:rPr lang="en-GB" sz="1000">
                <a:solidFill>
                  <a:schemeClr val="dk1"/>
                </a:solidFill>
                <a:highlight>
                  <a:srgbClr val="FCE5CD"/>
                </a:highlight>
              </a:rPr>
              <a:t>Horse - Colt</a:t>
            </a:r>
            <a:endParaRPr sz="1000">
              <a:solidFill>
                <a:schemeClr val="dk1"/>
              </a:solidFill>
              <a:highlight>
                <a:srgbClr val="FCE5CD"/>
              </a:highlight>
            </a:endParaRPr>
          </a:p>
          <a:p>
            <a:pPr indent="0" lvl="0" marL="0" rtl="0" algn="l">
              <a:spcBef>
                <a:spcPts val="0"/>
              </a:spcBef>
              <a:spcAft>
                <a:spcPts val="0"/>
              </a:spcAft>
              <a:buClr>
                <a:schemeClr val="dk1"/>
              </a:buClr>
              <a:buSzPts val="1100"/>
              <a:buFont typeface="Arial"/>
              <a:buNone/>
            </a:pPr>
            <a:r>
              <a:rPr lang="en-GB" sz="1000">
                <a:solidFill>
                  <a:schemeClr val="dk1"/>
                </a:solidFill>
                <a:highlight>
                  <a:srgbClr val="FCE5CD"/>
                </a:highlight>
              </a:rPr>
              <a:t>Goat - Kid</a:t>
            </a:r>
            <a:endParaRPr sz="1000">
              <a:solidFill>
                <a:schemeClr val="dk1"/>
              </a:solidFill>
              <a:highlight>
                <a:srgbClr val="FCE5CD"/>
              </a:highlight>
            </a:endParaRPr>
          </a:p>
          <a:p>
            <a:pPr indent="0" lvl="0" marL="0" rtl="0" algn="l">
              <a:spcBef>
                <a:spcPts val="0"/>
              </a:spcBef>
              <a:spcAft>
                <a:spcPts val="0"/>
              </a:spcAft>
              <a:buClr>
                <a:schemeClr val="dk1"/>
              </a:buClr>
              <a:buSzPts val="1100"/>
              <a:buFont typeface="Arial"/>
              <a:buNone/>
            </a:pPr>
            <a:r>
              <a:rPr lang="en-GB" sz="1000">
                <a:solidFill>
                  <a:schemeClr val="dk1"/>
                </a:solidFill>
                <a:highlight>
                  <a:srgbClr val="FCE5CD"/>
                </a:highlight>
              </a:rPr>
              <a:t>Deer - Fawn</a:t>
            </a:r>
            <a:endParaRPr sz="1000">
              <a:solidFill>
                <a:schemeClr val="dk1"/>
              </a:solidFill>
              <a:highlight>
                <a:srgbClr val="FCE5CD"/>
              </a:highlight>
            </a:endParaRPr>
          </a:p>
          <a:p>
            <a:pPr indent="0" lvl="0" marL="0" rtl="0" algn="l">
              <a:spcBef>
                <a:spcPts val="0"/>
              </a:spcBef>
              <a:spcAft>
                <a:spcPts val="0"/>
              </a:spcAft>
              <a:buNone/>
            </a:pPr>
            <a:r>
              <a:rPr lang="en-GB" sz="1000">
                <a:solidFill>
                  <a:schemeClr val="dk1"/>
                </a:solidFill>
                <a:highlight>
                  <a:srgbClr val="FCE5CD"/>
                </a:highlight>
              </a:rPr>
              <a:t>Frog - Tadpole</a:t>
            </a:r>
            <a:endParaRPr sz="1000">
              <a:solidFill>
                <a:schemeClr val="dk1"/>
              </a:solidFill>
              <a:highlight>
                <a:srgbClr val="FCE5CD"/>
              </a:highlight>
            </a:endParaRPr>
          </a:p>
          <a:p>
            <a:pPr indent="0" lvl="0" marL="0" rtl="0" algn="l">
              <a:spcBef>
                <a:spcPts val="0"/>
              </a:spcBef>
              <a:spcAft>
                <a:spcPts val="0"/>
              </a:spcAft>
              <a:buClr>
                <a:schemeClr val="dk1"/>
              </a:buClr>
              <a:buSzPts val="1100"/>
              <a:buFont typeface="Arial"/>
              <a:buNone/>
            </a:pPr>
            <a:r>
              <a:t/>
            </a:r>
            <a:endParaRPr sz="300">
              <a:solidFill>
                <a:schemeClr val="dk1"/>
              </a:solidFill>
              <a:highlight>
                <a:srgbClr val="FCE5CD"/>
              </a:highlight>
            </a:endParaRPr>
          </a:p>
          <a:p>
            <a:pPr indent="0" lvl="0" marL="0" rtl="0" algn="l">
              <a:lnSpc>
                <a:spcPct val="115000"/>
              </a:lnSpc>
              <a:spcBef>
                <a:spcPts val="0"/>
              </a:spcBef>
              <a:spcAft>
                <a:spcPts val="0"/>
              </a:spcAft>
              <a:buNone/>
            </a:pPr>
            <a:r>
              <a:rPr b="1" lang="en-GB" u="sng">
                <a:solidFill>
                  <a:schemeClr val="dk1"/>
                </a:solidFill>
              </a:rPr>
              <a:t>Ask pupils:</a:t>
            </a:r>
            <a:endParaRPr b="1" u="sng">
              <a:solidFill>
                <a:schemeClr val="dk1"/>
              </a:solidFill>
            </a:endParaRPr>
          </a:p>
          <a:p>
            <a:pPr indent="0" lvl="0" marL="0" rtl="0" algn="l">
              <a:lnSpc>
                <a:spcPct val="115000"/>
              </a:lnSpc>
              <a:spcBef>
                <a:spcPts val="0"/>
              </a:spcBef>
              <a:spcAft>
                <a:spcPts val="0"/>
              </a:spcAft>
              <a:buNone/>
            </a:pPr>
            <a:r>
              <a:rPr lang="en-GB">
                <a:solidFill>
                  <a:schemeClr val="dk1"/>
                </a:solidFill>
              </a:rPr>
              <a:t>Which baby animals look like their parents? </a:t>
            </a:r>
            <a:r>
              <a:rPr i="1" lang="en-GB">
                <a:solidFill>
                  <a:schemeClr val="dk1"/>
                </a:solidFill>
              </a:rPr>
              <a:t>(can they list any?)</a:t>
            </a:r>
            <a:endParaRPr i="1">
              <a:solidFill>
                <a:schemeClr val="dk1"/>
              </a:solidFill>
            </a:endParaRPr>
          </a:p>
          <a:p>
            <a:pPr indent="0" lvl="0" marL="0" rtl="0" algn="l">
              <a:lnSpc>
                <a:spcPct val="115000"/>
              </a:lnSpc>
              <a:spcBef>
                <a:spcPts val="0"/>
              </a:spcBef>
              <a:spcAft>
                <a:spcPts val="0"/>
              </a:spcAft>
              <a:buNone/>
            </a:pPr>
            <a:r>
              <a:rPr lang="en-GB">
                <a:solidFill>
                  <a:schemeClr val="dk1"/>
                </a:solidFill>
              </a:rPr>
              <a:t>Which baby animals look different from their parents? </a:t>
            </a:r>
            <a:r>
              <a:rPr i="1" lang="en-GB">
                <a:solidFill>
                  <a:schemeClr val="dk1"/>
                </a:solidFill>
              </a:rPr>
              <a:t>(can they list any?)</a:t>
            </a:r>
            <a:endParaRPr i="1">
              <a:solidFill>
                <a:srgbClr val="003473"/>
              </a:solidFill>
              <a:latin typeface="Avenir"/>
              <a:ea typeface="Avenir"/>
              <a:cs typeface="Avenir"/>
              <a:sym typeface="Aveni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888ae2c68c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888ae2c68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i="1">
              <a:solidFill>
                <a:srgbClr val="003473"/>
              </a:solidFill>
              <a:latin typeface="Avenir"/>
              <a:ea typeface="Avenir"/>
              <a:cs typeface="Avenir"/>
              <a:sym typeface="Aveni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f5b37345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f5b37345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rPr>
              <a:t>Baby animal care</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Ask the pupils to look again at the different images of adults and babies, e.g. cat and kitten </a:t>
            </a:r>
            <a:r>
              <a:rPr i="1" lang="en-GB">
                <a:solidFill>
                  <a:schemeClr val="dk1"/>
                </a:solidFill>
              </a:rPr>
              <a:t>(use this as a class example)</a:t>
            </a:r>
            <a:r>
              <a:rPr lang="en-GB">
                <a:solidFill>
                  <a:schemeClr val="dk1"/>
                </a:solidFill>
              </a:rPr>
              <a:t>. How do the pupils think a kitten should be looked after?</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GB">
                <a:solidFill>
                  <a:schemeClr val="dk1"/>
                </a:solidFill>
              </a:rPr>
              <a:t>Will it need the same things as a human baby?</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GB">
                <a:solidFill>
                  <a:schemeClr val="dk1"/>
                </a:solidFill>
              </a:rPr>
              <a:t>Who looks after baby animals? In the case of pets, it is the pet owner who needs to make sure the baby animal is looked after properly as well as the parent animal.</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GB" u="sng">
                <a:solidFill>
                  <a:schemeClr val="dk1"/>
                </a:solidFill>
              </a:rPr>
              <a:t>Kittens:</a:t>
            </a:r>
            <a:endParaRPr b="1" u="sng">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GB">
                <a:solidFill>
                  <a:schemeClr val="dk1"/>
                </a:solidFill>
              </a:rPr>
              <a:t>need to be looked after very carefully</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GB">
                <a:solidFill>
                  <a:schemeClr val="dk1"/>
                </a:solidFill>
              </a:rPr>
              <a:t>shouldn't be left alone for long</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GB">
                <a:solidFill>
                  <a:schemeClr val="dk1"/>
                </a:solidFill>
              </a:rPr>
              <a:t>need special food four or five times a day</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GB">
                <a:solidFill>
                  <a:schemeClr val="dk1"/>
                </a:solidFill>
              </a:rPr>
              <a:t>need a clean litter tray</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GB">
                <a:solidFill>
                  <a:schemeClr val="dk1"/>
                </a:solidFill>
              </a:rPr>
              <a:t>need lots of time and attention</a:t>
            </a:r>
            <a:endParaRPr>
              <a:solidFill>
                <a:schemeClr val="dk1"/>
              </a:solidFill>
            </a:endParaRPr>
          </a:p>
          <a:p>
            <a:pPr indent="-298450" lvl="0" marL="914400" rtl="0" algn="l">
              <a:lnSpc>
                <a:spcPct val="115000"/>
              </a:lnSpc>
              <a:spcBef>
                <a:spcPts val="0"/>
              </a:spcBef>
              <a:spcAft>
                <a:spcPts val="0"/>
              </a:spcAft>
              <a:buClr>
                <a:schemeClr val="dk1"/>
              </a:buClr>
              <a:buSzPts val="1100"/>
              <a:buAutoNum type="arabicPeriod"/>
            </a:pPr>
            <a:r>
              <a:rPr lang="en-GB">
                <a:solidFill>
                  <a:schemeClr val="dk1"/>
                </a:solidFill>
              </a:rPr>
              <a:t>need to be treated gently.</a:t>
            </a:r>
            <a:endParaRPr>
              <a:solidFill>
                <a:schemeClr val="dk1"/>
              </a:solidFill>
            </a:endParaRPr>
          </a:p>
          <a:p>
            <a:pPr indent="0" lvl="0" marL="0" rtl="0" algn="l">
              <a:lnSpc>
                <a:spcPct val="115000"/>
              </a:lnSpc>
              <a:spcBef>
                <a:spcPts val="0"/>
              </a:spcBef>
              <a:spcAft>
                <a:spcPts val="0"/>
              </a:spcAft>
              <a:buNone/>
            </a:pPr>
            <a:r>
              <a:rPr lang="en-GB">
                <a:solidFill>
                  <a:schemeClr val="dk1"/>
                </a:solidFill>
              </a:rPr>
              <a:t>Give each group an image of a baby animal and ask them to discuss the needs of this animal, ask them to answer the questions above. Each group should feedback their ideas. </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7f5b37345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7f5b37345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a:solidFill>
                  <a:schemeClr val="dk1"/>
                </a:solidFill>
              </a:rPr>
              <a:t>How long?</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Explain to the class that many pets live longer than people think. Baby animals look cute but they need a lot of attention and special care. Like all babies, they grow up. Encourage pupils to appreciate that before taking on a pet, people need to think whether they can care for that animal for the rest of its life - however long that is.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Using a timeline, compare the pupils' ages with the average lifespan of an animal. Ask them the following questions:</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a:solidFill>
                  <a:schemeClr val="dk1"/>
                </a:solidFill>
              </a:rPr>
              <a:t>Can they imagine looking after an animal for the whole of the animal's life?</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a:solidFill>
                  <a:schemeClr val="dk1"/>
                </a:solidFill>
              </a:rPr>
              <a:t>How old will they be when the animal is old?</a:t>
            </a: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GB">
                <a:solidFill>
                  <a:schemeClr val="dk1"/>
                </a:solidFill>
              </a:rPr>
              <a:t>What do they think they will be doing then?</a:t>
            </a:r>
            <a:endParaRPr>
              <a:solidFill>
                <a:srgbClr val="003473"/>
              </a:solidFill>
              <a:latin typeface="Avenir"/>
              <a:ea typeface="Avenir"/>
              <a:cs typeface="Avenir"/>
              <a:sym typeface="Aveni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3.png"/><Relationship Id="rId11" Type="http://schemas.openxmlformats.org/officeDocument/2006/relationships/image" Target="../media/image16.png"/><Relationship Id="rId10" Type="http://schemas.openxmlformats.org/officeDocument/2006/relationships/image" Target="../media/image9.png"/><Relationship Id="rId12" Type="http://schemas.openxmlformats.org/officeDocument/2006/relationships/image" Target="../media/image1.png"/><Relationship Id="rId9"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9.png"/><Relationship Id="rId7" Type="http://schemas.openxmlformats.org/officeDocument/2006/relationships/image" Target="../media/image11.png"/><Relationship Id="rId8"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8.png"/><Relationship Id="rId6"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hyperlink" Target="http://www.youtube.com/watch?v=TE003rXWjvw" TargetMode="External"/><Relationship Id="rId6" Type="http://schemas.openxmlformats.org/officeDocument/2006/relationships/image" Target="../media/image7.jp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5.png"/><Relationship Id="rId6" Type="http://schemas.openxmlformats.org/officeDocument/2006/relationships/image" Target="../media/image17.png"/><Relationship Id="rId7"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FE9FB"/>
            </a:gs>
            <a:gs pos="100000">
              <a:srgbClr val="6E9BE7"/>
            </a:gs>
          </a:gsLst>
          <a:path path="circle">
            <a:fillToRect b="50%" l="50%" r="50%" t="50%"/>
          </a:path>
          <a:tileRect/>
        </a:gra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1403100" y="93275"/>
            <a:ext cx="5110800" cy="801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GB" sz="4000" u="sng"/>
              <a:t>Growing Up</a:t>
            </a:r>
            <a:endParaRPr b="1" sz="4000" u="sng"/>
          </a:p>
        </p:txBody>
      </p:sp>
      <p:pic>
        <p:nvPicPr>
          <p:cNvPr id="55" name="Google Shape;55;p13"/>
          <p:cNvPicPr preferRelativeResize="0"/>
          <p:nvPr/>
        </p:nvPicPr>
        <p:blipFill>
          <a:blip r:embed="rId3">
            <a:alphaModFix/>
          </a:blip>
          <a:stretch>
            <a:fillRect/>
          </a:stretch>
        </p:blipFill>
        <p:spPr>
          <a:xfrm>
            <a:off x="6676300" y="118775"/>
            <a:ext cx="2347400" cy="1314550"/>
          </a:xfrm>
          <a:prstGeom prst="rect">
            <a:avLst/>
          </a:prstGeom>
          <a:noFill/>
          <a:ln cap="flat" cmpd="sng" w="76200">
            <a:solidFill>
              <a:srgbClr val="1C4587"/>
            </a:solidFill>
            <a:prstDash val="solid"/>
            <a:round/>
            <a:headEnd len="sm" w="sm" type="none"/>
            <a:tailEnd len="sm" w="sm" type="none"/>
          </a:ln>
        </p:spPr>
      </p:pic>
      <p:pic>
        <p:nvPicPr>
          <p:cNvPr id="56" name="Google Shape;56;p13"/>
          <p:cNvPicPr preferRelativeResize="0"/>
          <p:nvPr/>
        </p:nvPicPr>
        <p:blipFill>
          <a:blip r:embed="rId4">
            <a:alphaModFix/>
          </a:blip>
          <a:stretch>
            <a:fillRect/>
          </a:stretch>
        </p:blipFill>
        <p:spPr>
          <a:xfrm>
            <a:off x="135350" y="118775"/>
            <a:ext cx="1420150" cy="738475"/>
          </a:xfrm>
          <a:prstGeom prst="rect">
            <a:avLst/>
          </a:prstGeom>
          <a:noFill/>
          <a:ln>
            <a:noFill/>
          </a:ln>
        </p:spPr>
      </p:pic>
      <p:sp>
        <p:nvSpPr>
          <p:cNvPr id="57" name="Google Shape;57;p13"/>
          <p:cNvSpPr txBox="1"/>
          <p:nvPr/>
        </p:nvSpPr>
        <p:spPr>
          <a:xfrm>
            <a:off x="440150" y="929275"/>
            <a:ext cx="5769000" cy="801600"/>
          </a:xfrm>
          <a:prstGeom prst="rect">
            <a:avLst/>
          </a:prstGeom>
          <a:solidFill>
            <a:srgbClr val="CFE2F3"/>
          </a:solidFill>
          <a:ln cap="flat" cmpd="sng" w="28575">
            <a:solidFill>
              <a:srgbClr val="003473"/>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GB" sz="2000" u="sng">
                <a:highlight>
                  <a:srgbClr val="FFFFFF"/>
                </a:highlight>
              </a:rPr>
              <a:t>Starter </a:t>
            </a:r>
            <a:r>
              <a:rPr b="1" lang="en-GB" sz="2000" u="sng"/>
              <a:t>--&gt;</a:t>
            </a:r>
            <a:r>
              <a:rPr b="1" lang="en-GB" sz="2000" u="sng"/>
              <a:t> Can you match the baby animals with the adults animals?</a:t>
            </a:r>
            <a:endParaRPr sz="1800" u="sng"/>
          </a:p>
        </p:txBody>
      </p:sp>
      <p:sp>
        <p:nvSpPr>
          <p:cNvPr id="58" name="Google Shape;58;p13"/>
          <p:cNvSpPr/>
          <p:nvPr/>
        </p:nvSpPr>
        <p:spPr>
          <a:xfrm flipH="1" rot="10800000">
            <a:off x="4801175" y="3687025"/>
            <a:ext cx="174600" cy="194100"/>
          </a:xfrm>
          <a:prstGeom prst="downArrow">
            <a:avLst>
              <a:gd fmla="val 50000" name="adj1"/>
              <a:gd fmla="val 50000" name="adj2"/>
            </a:avLst>
          </a:prstGeom>
          <a:solidFill>
            <a:srgbClr val="CFE2F3"/>
          </a:solidFill>
          <a:ln cap="flat" cmpd="sng" w="19050">
            <a:solidFill>
              <a:srgbClr val="00347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3"/>
          <p:cNvSpPr txBox="1"/>
          <p:nvPr/>
        </p:nvSpPr>
        <p:spPr>
          <a:xfrm>
            <a:off x="4153850" y="3610950"/>
            <a:ext cx="1540200" cy="8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FFFFFF"/>
                </a:solidFill>
              </a:rPr>
              <a:t>?</a:t>
            </a:r>
            <a:endParaRPr b="1">
              <a:solidFill>
                <a:srgbClr val="FFFFFF"/>
              </a:solidFill>
            </a:endParaRPr>
          </a:p>
        </p:txBody>
      </p:sp>
      <p:pic>
        <p:nvPicPr>
          <p:cNvPr id="60" name="Google Shape;60;p13"/>
          <p:cNvPicPr preferRelativeResize="0"/>
          <p:nvPr/>
        </p:nvPicPr>
        <p:blipFill rotWithShape="1">
          <a:blip r:embed="rId5">
            <a:alphaModFix/>
          </a:blip>
          <a:srcRect b="2796" l="14480" r="12124" t="7300"/>
          <a:stretch/>
        </p:blipFill>
        <p:spPr>
          <a:xfrm>
            <a:off x="4763450" y="1951900"/>
            <a:ext cx="1757674" cy="1434350"/>
          </a:xfrm>
          <a:prstGeom prst="rect">
            <a:avLst/>
          </a:prstGeom>
          <a:noFill/>
          <a:ln cap="flat" cmpd="sng" w="28575">
            <a:solidFill>
              <a:srgbClr val="003473"/>
            </a:solidFill>
            <a:prstDash val="solid"/>
            <a:round/>
            <a:headEnd len="sm" w="sm" type="none"/>
            <a:tailEnd len="sm" w="sm" type="none"/>
          </a:ln>
        </p:spPr>
      </p:pic>
      <p:pic>
        <p:nvPicPr>
          <p:cNvPr id="61" name="Google Shape;61;p13"/>
          <p:cNvPicPr preferRelativeResize="0"/>
          <p:nvPr/>
        </p:nvPicPr>
        <p:blipFill rotWithShape="1">
          <a:blip r:embed="rId6">
            <a:alphaModFix/>
          </a:blip>
          <a:srcRect b="0" l="8912" r="31471" t="0"/>
          <a:stretch/>
        </p:blipFill>
        <p:spPr>
          <a:xfrm>
            <a:off x="6970450" y="3531075"/>
            <a:ext cx="1818222" cy="1404500"/>
          </a:xfrm>
          <a:prstGeom prst="rect">
            <a:avLst/>
          </a:prstGeom>
          <a:noFill/>
          <a:ln cap="flat" cmpd="sng" w="28575">
            <a:solidFill>
              <a:srgbClr val="003473"/>
            </a:solidFill>
            <a:prstDash val="solid"/>
            <a:round/>
            <a:headEnd len="sm" w="sm" type="none"/>
            <a:tailEnd len="sm" w="sm" type="none"/>
          </a:ln>
        </p:spPr>
      </p:pic>
      <p:pic>
        <p:nvPicPr>
          <p:cNvPr id="62" name="Google Shape;62;p13"/>
          <p:cNvPicPr preferRelativeResize="0"/>
          <p:nvPr/>
        </p:nvPicPr>
        <p:blipFill rotWithShape="1">
          <a:blip r:embed="rId7">
            <a:alphaModFix/>
          </a:blip>
          <a:srcRect b="4423" l="13515" r="11103" t="2258"/>
          <a:stretch/>
        </p:blipFill>
        <p:spPr>
          <a:xfrm>
            <a:off x="2542100" y="1992450"/>
            <a:ext cx="1757674" cy="1404500"/>
          </a:xfrm>
          <a:prstGeom prst="rect">
            <a:avLst/>
          </a:prstGeom>
          <a:noFill/>
          <a:ln cap="flat" cmpd="sng" w="28575">
            <a:solidFill>
              <a:srgbClr val="003473"/>
            </a:solidFill>
            <a:prstDash val="solid"/>
            <a:round/>
            <a:headEnd len="sm" w="sm" type="none"/>
            <a:tailEnd len="sm" w="sm" type="none"/>
          </a:ln>
        </p:spPr>
      </p:pic>
      <p:pic>
        <p:nvPicPr>
          <p:cNvPr id="63" name="Google Shape;63;p13"/>
          <p:cNvPicPr preferRelativeResize="0"/>
          <p:nvPr/>
        </p:nvPicPr>
        <p:blipFill rotWithShape="1">
          <a:blip r:embed="rId8">
            <a:alphaModFix/>
          </a:blip>
          <a:srcRect b="0" l="11878" r="0" t="0"/>
          <a:stretch/>
        </p:blipFill>
        <p:spPr>
          <a:xfrm>
            <a:off x="4763450" y="3531075"/>
            <a:ext cx="1757676" cy="1434350"/>
          </a:xfrm>
          <a:prstGeom prst="rect">
            <a:avLst/>
          </a:prstGeom>
          <a:noFill/>
          <a:ln cap="flat" cmpd="sng" w="28575">
            <a:solidFill>
              <a:srgbClr val="003473"/>
            </a:solidFill>
            <a:prstDash val="solid"/>
            <a:round/>
            <a:headEnd len="sm" w="sm" type="none"/>
            <a:tailEnd len="sm" w="sm" type="none"/>
          </a:ln>
        </p:spPr>
      </p:pic>
      <p:pic>
        <p:nvPicPr>
          <p:cNvPr id="64" name="Google Shape;64;p13"/>
          <p:cNvPicPr preferRelativeResize="0"/>
          <p:nvPr/>
        </p:nvPicPr>
        <p:blipFill rotWithShape="1">
          <a:blip r:embed="rId9">
            <a:alphaModFix/>
          </a:blip>
          <a:srcRect b="14239" l="35062" r="14085" t="15024"/>
          <a:stretch/>
        </p:blipFill>
        <p:spPr>
          <a:xfrm>
            <a:off x="356600" y="1978949"/>
            <a:ext cx="1652925" cy="1434350"/>
          </a:xfrm>
          <a:prstGeom prst="rect">
            <a:avLst/>
          </a:prstGeom>
          <a:noFill/>
          <a:ln cap="flat" cmpd="sng" w="28575">
            <a:solidFill>
              <a:srgbClr val="003473"/>
            </a:solidFill>
            <a:prstDash val="solid"/>
            <a:round/>
            <a:headEnd len="sm" w="sm" type="none"/>
            <a:tailEnd len="sm" w="sm" type="none"/>
          </a:ln>
        </p:spPr>
      </p:pic>
      <p:pic>
        <p:nvPicPr>
          <p:cNvPr id="65" name="Google Shape;65;p13"/>
          <p:cNvPicPr preferRelativeResize="0"/>
          <p:nvPr/>
        </p:nvPicPr>
        <p:blipFill rotWithShape="1">
          <a:blip r:embed="rId10">
            <a:alphaModFix/>
          </a:blip>
          <a:srcRect b="48393" l="0" r="20337" t="6594"/>
          <a:stretch/>
        </p:blipFill>
        <p:spPr>
          <a:xfrm>
            <a:off x="2542100" y="3559150"/>
            <a:ext cx="1757675" cy="1404500"/>
          </a:xfrm>
          <a:prstGeom prst="rect">
            <a:avLst/>
          </a:prstGeom>
          <a:noFill/>
          <a:ln cap="flat" cmpd="sng" w="28575">
            <a:solidFill>
              <a:srgbClr val="003473"/>
            </a:solidFill>
            <a:prstDash val="solid"/>
            <a:round/>
            <a:headEnd len="sm" w="sm" type="none"/>
            <a:tailEnd len="sm" w="sm" type="none"/>
          </a:ln>
        </p:spPr>
      </p:pic>
      <p:pic>
        <p:nvPicPr>
          <p:cNvPr id="66" name="Google Shape;66;p13"/>
          <p:cNvPicPr preferRelativeResize="0"/>
          <p:nvPr/>
        </p:nvPicPr>
        <p:blipFill rotWithShape="1">
          <a:blip r:embed="rId11">
            <a:alphaModFix/>
          </a:blip>
          <a:srcRect b="23962" l="27546" r="10031" t="9640"/>
          <a:stretch/>
        </p:blipFill>
        <p:spPr>
          <a:xfrm>
            <a:off x="276225" y="3556298"/>
            <a:ext cx="1757664" cy="1434361"/>
          </a:xfrm>
          <a:prstGeom prst="rect">
            <a:avLst/>
          </a:prstGeom>
          <a:noFill/>
          <a:ln cap="flat" cmpd="sng" w="28575">
            <a:solidFill>
              <a:srgbClr val="003473"/>
            </a:solidFill>
            <a:prstDash val="solid"/>
            <a:round/>
            <a:headEnd len="sm" w="sm" type="none"/>
            <a:tailEnd len="sm" w="sm" type="none"/>
          </a:ln>
        </p:spPr>
      </p:pic>
      <p:pic>
        <p:nvPicPr>
          <p:cNvPr id="67" name="Google Shape;67;p13"/>
          <p:cNvPicPr preferRelativeResize="0"/>
          <p:nvPr/>
        </p:nvPicPr>
        <p:blipFill rotWithShape="1">
          <a:blip r:embed="rId12">
            <a:alphaModFix/>
          </a:blip>
          <a:srcRect b="9156" l="0" r="21740" t="0"/>
          <a:stretch/>
        </p:blipFill>
        <p:spPr>
          <a:xfrm>
            <a:off x="6970450" y="1932425"/>
            <a:ext cx="1818235" cy="1404500"/>
          </a:xfrm>
          <a:prstGeom prst="rect">
            <a:avLst/>
          </a:prstGeom>
          <a:noFill/>
          <a:ln cap="flat" cmpd="sng" w="28575">
            <a:solidFill>
              <a:srgbClr val="003473"/>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000"/>
                                        <p:tgtEl>
                                          <p:spTgt spid="58"/>
                                        </p:tgtEl>
                                      </p:cBhvr>
                                    </p:animEffect>
                                  </p:childTnLst>
                                </p:cTn>
                              </p:par>
                              <p:par>
                                <p:cTn fill="hold" nodeType="with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1000"/>
                                        <p:tgtEl>
                                          <p:spTgt spid="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FE9FB"/>
            </a:gs>
            <a:gs pos="100000">
              <a:srgbClr val="6E9BE7"/>
            </a:gs>
          </a:gsLst>
          <a:path path="circle">
            <a:fillToRect b="50%" l="50%" r="50%" t="50%"/>
          </a:path>
          <a:tileRect/>
        </a:gradFill>
      </p:bgPr>
    </p:bg>
    <p:spTree>
      <p:nvGrpSpPr>
        <p:cNvPr id="71" name="Shape 71"/>
        <p:cNvGrpSpPr/>
        <p:nvPr/>
      </p:nvGrpSpPr>
      <p:grpSpPr>
        <a:xfrm>
          <a:off x="0" y="0"/>
          <a:ext cx="0" cy="0"/>
          <a:chOff x="0" y="0"/>
          <a:chExt cx="0" cy="0"/>
        </a:xfrm>
      </p:grpSpPr>
      <p:pic>
        <p:nvPicPr>
          <p:cNvPr id="72" name="Google Shape;72;p14"/>
          <p:cNvPicPr preferRelativeResize="0"/>
          <p:nvPr/>
        </p:nvPicPr>
        <p:blipFill>
          <a:blip r:embed="rId3">
            <a:alphaModFix/>
          </a:blip>
          <a:stretch>
            <a:fillRect/>
          </a:stretch>
        </p:blipFill>
        <p:spPr>
          <a:xfrm>
            <a:off x="6676300" y="118775"/>
            <a:ext cx="2347400" cy="1314550"/>
          </a:xfrm>
          <a:prstGeom prst="rect">
            <a:avLst/>
          </a:prstGeom>
          <a:noFill/>
          <a:ln cap="flat" cmpd="sng" w="76200">
            <a:solidFill>
              <a:srgbClr val="1C4587"/>
            </a:solidFill>
            <a:prstDash val="solid"/>
            <a:round/>
            <a:headEnd len="sm" w="sm" type="none"/>
            <a:tailEnd len="sm" w="sm" type="none"/>
          </a:ln>
        </p:spPr>
      </p:pic>
      <p:pic>
        <p:nvPicPr>
          <p:cNvPr id="73" name="Google Shape;73;p14"/>
          <p:cNvPicPr preferRelativeResize="0"/>
          <p:nvPr/>
        </p:nvPicPr>
        <p:blipFill>
          <a:blip r:embed="rId4">
            <a:alphaModFix/>
          </a:blip>
          <a:stretch>
            <a:fillRect/>
          </a:stretch>
        </p:blipFill>
        <p:spPr>
          <a:xfrm>
            <a:off x="135350" y="271175"/>
            <a:ext cx="1451025" cy="754525"/>
          </a:xfrm>
          <a:prstGeom prst="rect">
            <a:avLst/>
          </a:prstGeom>
          <a:noFill/>
          <a:ln>
            <a:noFill/>
          </a:ln>
        </p:spPr>
      </p:pic>
      <p:sp>
        <p:nvSpPr>
          <p:cNvPr id="74" name="Google Shape;74;p14"/>
          <p:cNvSpPr txBox="1"/>
          <p:nvPr/>
        </p:nvSpPr>
        <p:spPr>
          <a:xfrm>
            <a:off x="2332350" y="4162825"/>
            <a:ext cx="4959900" cy="68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700">
                <a:highlight>
                  <a:srgbClr val="FFFFFF"/>
                </a:highlight>
              </a:rPr>
              <a:t>Step 3:</a:t>
            </a:r>
            <a:r>
              <a:rPr b="1" lang="en-GB" sz="1700"/>
              <a:t> Which baby animals look different from their parents?</a:t>
            </a:r>
            <a:endParaRPr sz="1500"/>
          </a:p>
        </p:txBody>
      </p:sp>
      <p:sp>
        <p:nvSpPr>
          <p:cNvPr id="75" name="Google Shape;75;p14"/>
          <p:cNvSpPr txBox="1"/>
          <p:nvPr/>
        </p:nvSpPr>
        <p:spPr>
          <a:xfrm>
            <a:off x="1799550" y="107250"/>
            <a:ext cx="4675200" cy="5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000" u="sng">
                <a:solidFill>
                  <a:schemeClr val="dk1"/>
                </a:solidFill>
              </a:rPr>
              <a:t>Baby Animal Names</a:t>
            </a:r>
            <a:endParaRPr b="1" sz="3000" u="sng"/>
          </a:p>
        </p:txBody>
      </p:sp>
      <p:sp>
        <p:nvSpPr>
          <p:cNvPr id="76" name="Google Shape;76;p14"/>
          <p:cNvSpPr txBox="1"/>
          <p:nvPr/>
        </p:nvSpPr>
        <p:spPr>
          <a:xfrm>
            <a:off x="135350" y="1170624"/>
            <a:ext cx="5964600" cy="75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highlight>
                  <a:srgbClr val="FFFFFF"/>
                </a:highlight>
              </a:rPr>
              <a:t>Step 1:</a:t>
            </a:r>
            <a:r>
              <a:rPr b="1" lang="en-GB" sz="1800"/>
              <a:t> Some baby animals have special names - can you guess which animal I am talking about?</a:t>
            </a:r>
            <a:endParaRPr b="1" i="1" sz="1800"/>
          </a:p>
        </p:txBody>
      </p:sp>
      <p:sp>
        <p:nvSpPr>
          <p:cNvPr id="77" name="Google Shape;77;p14"/>
          <p:cNvSpPr txBox="1"/>
          <p:nvPr/>
        </p:nvSpPr>
        <p:spPr>
          <a:xfrm>
            <a:off x="220700" y="2233750"/>
            <a:ext cx="1151100" cy="398700"/>
          </a:xfrm>
          <a:prstGeom prst="rect">
            <a:avLst/>
          </a:prstGeom>
          <a:solidFill>
            <a:srgbClr val="CFE2F3"/>
          </a:solidFill>
          <a:ln cap="flat" cmpd="sng" w="28575">
            <a:solidFill>
              <a:srgbClr val="00347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t>Cub</a:t>
            </a:r>
            <a:endParaRPr b="1" i="1" sz="1800"/>
          </a:p>
        </p:txBody>
      </p:sp>
      <p:sp>
        <p:nvSpPr>
          <p:cNvPr id="78" name="Google Shape;78;p14"/>
          <p:cNvSpPr txBox="1"/>
          <p:nvPr/>
        </p:nvSpPr>
        <p:spPr>
          <a:xfrm>
            <a:off x="2318925" y="3217450"/>
            <a:ext cx="4745100" cy="5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700">
                <a:highlight>
                  <a:srgbClr val="FFFFFF"/>
                </a:highlight>
              </a:rPr>
              <a:t>Step 2:</a:t>
            </a:r>
            <a:r>
              <a:rPr b="1" lang="en-GB" sz="1700"/>
              <a:t> </a:t>
            </a:r>
            <a:r>
              <a:rPr b="1" lang="en-GB" sz="1700"/>
              <a:t>Which baby animals look like their parents?</a:t>
            </a:r>
            <a:endParaRPr sz="1500"/>
          </a:p>
        </p:txBody>
      </p:sp>
      <p:sp>
        <p:nvSpPr>
          <p:cNvPr id="79" name="Google Shape;79;p14"/>
          <p:cNvSpPr txBox="1"/>
          <p:nvPr/>
        </p:nvSpPr>
        <p:spPr>
          <a:xfrm>
            <a:off x="1490253" y="2233750"/>
            <a:ext cx="1151100" cy="398700"/>
          </a:xfrm>
          <a:prstGeom prst="rect">
            <a:avLst/>
          </a:prstGeom>
          <a:solidFill>
            <a:srgbClr val="CFE2F3"/>
          </a:solidFill>
          <a:ln cap="flat" cmpd="sng" w="28575">
            <a:solidFill>
              <a:srgbClr val="00347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t>Calf</a:t>
            </a:r>
            <a:endParaRPr b="1" i="1" sz="1800"/>
          </a:p>
        </p:txBody>
      </p:sp>
      <p:sp>
        <p:nvSpPr>
          <p:cNvPr id="80" name="Google Shape;80;p14"/>
          <p:cNvSpPr txBox="1"/>
          <p:nvPr/>
        </p:nvSpPr>
        <p:spPr>
          <a:xfrm>
            <a:off x="2759807" y="2233750"/>
            <a:ext cx="1151100" cy="398700"/>
          </a:xfrm>
          <a:prstGeom prst="rect">
            <a:avLst/>
          </a:prstGeom>
          <a:solidFill>
            <a:srgbClr val="CFE2F3"/>
          </a:solidFill>
          <a:ln cap="flat" cmpd="sng" w="28575">
            <a:solidFill>
              <a:srgbClr val="00347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t>Lamb</a:t>
            </a:r>
            <a:endParaRPr b="1" i="1" sz="1800"/>
          </a:p>
        </p:txBody>
      </p:sp>
      <p:sp>
        <p:nvSpPr>
          <p:cNvPr id="81" name="Google Shape;81;p14"/>
          <p:cNvSpPr txBox="1"/>
          <p:nvPr/>
        </p:nvSpPr>
        <p:spPr>
          <a:xfrm>
            <a:off x="4029360" y="2233750"/>
            <a:ext cx="1151100" cy="398700"/>
          </a:xfrm>
          <a:prstGeom prst="rect">
            <a:avLst/>
          </a:prstGeom>
          <a:solidFill>
            <a:srgbClr val="CFE2F3"/>
          </a:solidFill>
          <a:ln cap="flat" cmpd="sng" w="28575">
            <a:solidFill>
              <a:srgbClr val="00347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t>Colt</a:t>
            </a:r>
            <a:endParaRPr b="1" i="1" sz="1800"/>
          </a:p>
        </p:txBody>
      </p:sp>
      <p:sp>
        <p:nvSpPr>
          <p:cNvPr id="82" name="Google Shape;82;p14"/>
          <p:cNvSpPr txBox="1"/>
          <p:nvPr/>
        </p:nvSpPr>
        <p:spPr>
          <a:xfrm>
            <a:off x="5298914" y="2233750"/>
            <a:ext cx="1151100" cy="398700"/>
          </a:xfrm>
          <a:prstGeom prst="rect">
            <a:avLst/>
          </a:prstGeom>
          <a:solidFill>
            <a:srgbClr val="CFE2F3"/>
          </a:solidFill>
          <a:ln cap="flat" cmpd="sng" w="28575">
            <a:solidFill>
              <a:srgbClr val="00347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t>Kid</a:t>
            </a:r>
            <a:endParaRPr b="1" i="1" sz="1800"/>
          </a:p>
        </p:txBody>
      </p:sp>
      <p:sp>
        <p:nvSpPr>
          <p:cNvPr id="83" name="Google Shape;83;p14"/>
          <p:cNvSpPr txBox="1"/>
          <p:nvPr/>
        </p:nvSpPr>
        <p:spPr>
          <a:xfrm>
            <a:off x="6568467" y="2233750"/>
            <a:ext cx="1151100" cy="398700"/>
          </a:xfrm>
          <a:prstGeom prst="rect">
            <a:avLst/>
          </a:prstGeom>
          <a:solidFill>
            <a:srgbClr val="CFE2F3"/>
          </a:solidFill>
          <a:ln cap="flat" cmpd="sng" w="28575">
            <a:solidFill>
              <a:srgbClr val="00347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t>Fawn</a:t>
            </a:r>
            <a:endParaRPr b="1" i="1" sz="1800"/>
          </a:p>
        </p:txBody>
      </p:sp>
      <p:sp>
        <p:nvSpPr>
          <p:cNvPr id="84" name="Google Shape;84;p14"/>
          <p:cNvSpPr txBox="1"/>
          <p:nvPr/>
        </p:nvSpPr>
        <p:spPr>
          <a:xfrm>
            <a:off x="7838020" y="2233750"/>
            <a:ext cx="1151100" cy="398700"/>
          </a:xfrm>
          <a:prstGeom prst="rect">
            <a:avLst/>
          </a:prstGeom>
          <a:solidFill>
            <a:srgbClr val="CFE2F3"/>
          </a:solidFill>
          <a:ln cap="flat" cmpd="sng" w="28575">
            <a:solidFill>
              <a:srgbClr val="00347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t>Tadpole</a:t>
            </a:r>
            <a:endParaRPr b="1" i="1" sz="1800"/>
          </a:p>
        </p:txBody>
      </p:sp>
      <p:pic>
        <p:nvPicPr>
          <p:cNvPr id="85" name="Google Shape;85;p14"/>
          <p:cNvPicPr preferRelativeResize="0"/>
          <p:nvPr/>
        </p:nvPicPr>
        <p:blipFill rotWithShape="1">
          <a:blip r:embed="rId5">
            <a:alphaModFix/>
          </a:blip>
          <a:srcRect b="7708" l="0" r="0" t="7025"/>
          <a:stretch/>
        </p:blipFill>
        <p:spPr>
          <a:xfrm>
            <a:off x="220700" y="2806750"/>
            <a:ext cx="1699801" cy="2175600"/>
          </a:xfrm>
          <a:prstGeom prst="rect">
            <a:avLst/>
          </a:prstGeom>
          <a:noFill/>
          <a:ln cap="flat" cmpd="sng" w="28575">
            <a:solidFill>
              <a:srgbClr val="003473"/>
            </a:solidFill>
            <a:prstDash val="solid"/>
            <a:round/>
            <a:headEnd len="sm" w="sm" type="none"/>
            <a:tailEnd len="sm" w="sm" type="none"/>
          </a:ln>
        </p:spPr>
      </p:pic>
      <p:pic>
        <p:nvPicPr>
          <p:cNvPr id="86" name="Google Shape;86;p14"/>
          <p:cNvPicPr preferRelativeResize="0"/>
          <p:nvPr/>
        </p:nvPicPr>
        <p:blipFill>
          <a:blip r:embed="rId6">
            <a:alphaModFix/>
          </a:blip>
          <a:stretch>
            <a:fillRect/>
          </a:stretch>
        </p:blipFill>
        <p:spPr>
          <a:xfrm rot="682447">
            <a:off x="6825398" y="3098085"/>
            <a:ext cx="1962628" cy="1707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4"/>
                                        </p:tgtEl>
                                        <p:attrNameLst>
                                          <p:attrName>style.visibility</p:attrName>
                                        </p:attrNameLst>
                                      </p:cBhvr>
                                      <p:to>
                                        <p:strVal val="visible"/>
                                      </p:to>
                                    </p:set>
                                    <p:animEffect filter="fade" transition="in">
                                      <p:cBhvr>
                                        <p:cTn dur="1000"/>
                                        <p:tgtEl>
                                          <p:spTgt spid="74"/>
                                        </p:tgtEl>
                                      </p:cBhvr>
                                    </p:animEffect>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FE9FB"/>
            </a:gs>
            <a:gs pos="100000">
              <a:srgbClr val="6E9BE7"/>
            </a:gs>
          </a:gsLst>
          <a:path path="circle">
            <a:fillToRect b="50%" l="50%" r="50%" t="50%"/>
          </a:path>
          <a:tileRect/>
        </a:gradFill>
      </p:bgPr>
    </p:bg>
    <p:spTree>
      <p:nvGrpSpPr>
        <p:cNvPr id="90" name="Shape 90"/>
        <p:cNvGrpSpPr/>
        <p:nvPr/>
      </p:nvGrpSpPr>
      <p:grpSpPr>
        <a:xfrm>
          <a:off x="0" y="0"/>
          <a:ext cx="0" cy="0"/>
          <a:chOff x="0" y="0"/>
          <a:chExt cx="0" cy="0"/>
        </a:xfrm>
      </p:grpSpPr>
      <p:pic>
        <p:nvPicPr>
          <p:cNvPr id="91" name="Google Shape;91;p15"/>
          <p:cNvPicPr preferRelativeResize="0"/>
          <p:nvPr/>
        </p:nvPicPr>
        <p:blipFill>
          <a:blip r:embed="rId3">
            <a:alphaModFix/>
          </a:blip>
          <a:stretch>
            <a:fillRect/>
          </a:stretch>
        </p:blipFill>
        <p:spPr>
          <a:xfrm>
            <a:off x="6676300" y="118775"/>
            <a:ext cx="2347400" cy="1314550"/>
          </a:xfrm>
          <a:prstGeom prst="rect">
            <a:avLst/>
          </a:prstGeom>
          <a:noFill/>
          <a:ln cap="flat" cmpd="sng" w="76200">
            <a:solidFill>
              <a:srgbClr val="1C4587"/>
            </a:solidFill>
            <a:prstDash val="solid"/>
            <a:round/>
            <a:headEnd len="sm" w="sm" type="none"/>
            <a:tailEnd len="sm" w="sm" type="none"/>
          </a:ln>
        </p:spPr>
      </p:pic>
      <p:pic>
        <p:nvPicPr>
          <p:cNvPr id="92" name="Google Shape;92;p15"/>
          <p:cNvPicPr preferRelativeResize="0"/>
          <p:nvPr/>
        </p:nvPicPr>
        <p:blipFill>
          <a:blip r:embed="rId4">
            <a:alphaModFix/>
          </a:blip>
          <a:stretch>
            <a:fillRect/>
          </a:stretch>
        </p:blipFill>
        <p:spPr>
          <a:xfrm>
            <a:off x="135350" y="271175"/>
            <a:ext cx="1451025" cy="754525"/>
          </a:xfrm>
          <a:prstGeom prst="rect">
            <a:avLst/>
          </a:prstGeom>
          <a:noFill/>
          <a:ln>
            <a:noFill/>
          </a:ln>
        </p:spPr>
      </p:pic>
      <p:sp>
        <p:nvSpPr>
          <p:cNvPr id="93" name="Google Shape;93;p15"/>
          <p:cNvSpPr txBox="1"/>
          <p:nvPr/>
        </p:nvSpPr>
        <p:spPr>
          <a:xfrm>
            <a:off x="1799550" y="107250"/>
            <a:ext cx="4675200" cy="55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000" u="sng">
                <a:solidFill>
                  <a:schemeClr val="dk1"/>
                </a:solidFill>
              </a:rPr>
              <a:t>Baby Animals</a:t>
            </a:r>
            <a:endParaRPr b="1" sz="3000" u="sng"/>
          </a:p>
        </p:txBody>
      </p:sp>
      <p:pic>
        <p:nvPicPr>
          <p:cNvPr descr="Assalamualaikum everyone...&#10;&#10;1️⃣Click the link and watch the video carefully&#10;2️⃣Please write the answers for the given mission on a paper&#10;3️⃣You can use your science textbook or google to complete the mission&#10;&#10;&#10;Good luck and enjoy the fun learning☘️&#10;&#10;Next mission will be coming soon..do subscribe this channel😉&#10;&#10;From&#10;Teacher Hafeezah" id="94" name="Google Shape;94;p15" title="Animals Look Like and Do not Look Like Their Parents | Science Year 2 DLP">
            <a:hlinkClick r:id="rId5"/>
          </p:cNvPr>
          <p:cNvPicPr preferRelativeResize="0"/>
          <p:nvPr/>
        </p:nvPicPr>
        <p:blipFill>
          <a:blip r:embed="rId6">
            <a:alphaModFix/>
          </a:blip>
          <a:stretch>
            <a:fillRect/>
          </a:stretch>
        </p:blipFill>
        <p:spPr>
          <a:xfrm>
            <a:off x="1115250" y="1085350"/>
            <a:ext cx="5285550" cy="3964175"/>
          </a:xfrm>
          <a:prstGeom prst="rect">
            <a:avLst/>
          </a:prstGeom>
          <a:noFill/>
          <a:ln cap="flat" cmpd="sng" w="28575">
            <a:solidFill>
              <a:schemeClr val="dk2"/>
            </a:solidFill>
            <a:prstDash val="solid"/>
            <a:round/>
            <a:headEnd len="sm" w="sm" type="none"/>
            <a:tailEnd len="sm" w="sm" type="none"/>
          </a:ln>
        </p:spPr>
      </p:pic>
      <p:sp>
        <p:nvSpPr>
          <p:cNvPr id="95" name="Google Shape;95;p15"/>
          <p:cNvSpPr txBox="1"/>
          <p:nvPr/>
        </p:nvSpPr>
        <p:spPr>
          <a:xfrm>
            <a:off x="6706000" y="1847600"/>
            <a:ext cx="2158200" cy="163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700">
                <a:highlight>
                  <a:srgbClr val="FFFFFF"/>
                </a:highlight>
              </a:rPr>
              <a:t>Step 4:</a:t>
            </a:r>
            <a:r>
              <a:rPr b="1" lang="en-GB" sz="1700"/>
              <a:t> Watch the following YouTube clip about baby and adult animals</a:t>
            </a:r>
            <a:endParaRPr sz="1500"/>
          </a:p>
        </p:txBody>
      </p:sp>
      <p:pic>
        <p:nvPicPr>
          <p:cNvPr id="96" name="Google Shape;96;p15"/>
          <p:cNvPicPr preferRelativeResize="0"/>
          <p:nvPr/>
        </p:nvPicPr>
        <p:blipFill>
          <a:blip r:embed="rId7">
            <a:alphaModFix/>
          </a:blip>
          <a:stretch>
            <a:fillRect/>
          </a:stretch>
        </p:blipFill>
        <p:spPr>
          <a:xfrm>
            <a:off x="7030575" y="3149725"/>
            <a:ext cx="1509050" cy="7545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FE9FB"/>
            </a:gs>
            <a:gs pos="100000">
              <a:srgbClr val="6E9BE7"/>
            </a:gs>
          </a:gsLst>
          <a:path path="circle">
            <a:fillToRect b="50%" l="50%" r="50%" t="50%"/>
          </a:path>
          <a:tileRect/>
        </a:gradFill>
      </p:bgPr>
    </p:bg>
    <p:spTree>
      <p:nvGrpSpPr>
        <p:cNvPr id="100" name="Shape 100"/>
        <p:cNvGrpSpPr/>
        <p:nvPr/>
      </p:nvGrpSpPr>
      <p:grpSpPr>
        <a:xfrm>
          <a:off x="0" y="0"/>
          <a:ext cx="0" cy="0"/>
          <a:chOff x="0" y="0"/>
          <a:chExt cx="0" cy="0"/>
        </a:xfrm>
      </p:grpSpPr>
      <p:pic>
        <p:nvPicPr>
          <p:cNvPr id="101" name="Google Shape;101;p16"/>
          <p:cNvPicPr preferRelativeResize="0"/>
          <p:nvPr/>
        </p:nvPicPr>
        <p:blipFill>
          <a:blip r:embed="rId3">
            <a:alphaModFix/>
          </a:blip>
          <a:stretch>
            <a:fillRect/>
          </a:stretch>
        </p:blipFill>
        <p:spPr>
          <a:xfrm>
            <a:off x="6921775" y="118775"/>
            <a:ext cx="2101925" cy="1177075"/>
          </a:xfrm>
          <a:prstGeom prst="rect">
            <a:avLst/>
          </a:prstGeom>
          <a:noFill/>
          <a:ln cap="flat" cmpd="sng" w="76200">
            <a:solidFill>
              <a:srgbClr val="1C4587"/>
            </a:solidFill>
            <a:prstDash val="solid"/>
            <a:round/>
            <a:headEnd len="sm" w="sm" type="none"/>
            <a:tailEnd len="sm" w="sm" type="none"/>
          </a:ln>
        </p:spPr>
      </p:pic>
      <p:pic>
        <p:nvPicPr>
          <p:cNvPr id="102" name="Google Shape;102;p16"/>
          <p:cNvPicPr preferRelativeResize="0"/>
          <p:nvPr/>
        </p:nvPicPr>
        <p:blipFill>
          <a:blip r:embed="rId4">
            <a:alphaModFix/>
          </a:blip>
          <a:stretch>
            <a:fillRect/>
          </a:stretch>
        </p:blipFill>
        <p:spPr>
          <a:xfrm>
            <a:off x="135350" y="118775"/>
            <a:ext cx="1420150" cy="738475"/>
          </a:xfrm>
          <a:prstGeom prst="rect">
            <a:avLst/>
          </a:prstGeom>
          <a:noFill/>
          <a:ln>
            <a:noFill/>
          </a:ln>
        </p:spPr>
      </p:pic>
      <p:sp>
        <p:nvSpPr>
          <p:cNvPr id="103" name="Google Shape;103;p16"/>
          <p:cNvSpPr txBox="1"/>
          <p:nvPr/>
        </p:nvSpPr>
        <p:spPr>
          <a:xfrm>
            <a:off x="1936500" y="111375"/>
            <a:ext cx="4434000" cy="6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000" u="sng"/>
              <a:t>Baby Animal Care</a:t>
            </a:r>
            <a:endParaRPr b="1" sz="3000" u="sng">
              <a:solidFill>
                <a:srgbClr val="0000FF"/>
              </a:solidFill>
            </a:endParaRPr>
          </a:p>
        </p:txBody>
      </p:sp>
      <p:sp>
        <p:nvSpPr>
          <p:cNvPr id="104" name="Google Shape;104;p16"/>
          <p:cNvSpPr txBox="1"/>
          <p:nvPr/>
        </p:nvSpPr>
        <p:spPr>
          <a:xfrm>
            <a:off x="7205300" y="4485600"/>
            <a:ext cx="1162800" cy="36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t>5 minutes</a:t>
            </a:r>
            <a:endParaRPr b="1"/>
          </a:p>
        </p:txBody>
      </p:sp>
      <p:sp>
        <p:nvSpPr>
          <p:cNvPr id="105" name="Google Shape;105;p16"/>
          <p:cNvSpPr txBox="1"/>
          <p:nvPr/>
        </p:nvSpPr>
        <p:spPr>
          <a:xfrm>
            <a:off x="1187275" y="852950"/>
            <a:ext cx="3553500" cy="42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rPr>
              <a:t>Class Example: </a:t>
            </a:r>
            <a:r>
              <a:rPr b="1" lang="en-GB" sz="1600">
                <a:solidFill>
                  <a:schemeClr val="dk1"/>
                </a:solidFill>
                <a:highlight>
                  <a:srgbClr val="FFF2CC"/>
                </a:highlight>
              </a:rPr>
              <a:t>Kitten → Cat</a:t>
            </a:r>
            <a:endParaRPr b="1">
              <a:highlight>
                <a:srgbClr val="FFF2CC"/>
              </a:highlight>
            </a:endParaRPr>
          </a:p>
        </p:txBody>
      </p:sp>
      <p:pic>
        <p:nvPicPr>
          <p:cNvPr id="106" name="Google Shape;106;p16"/>
          <p:cNvPicPr preferRelativeResize="0"/>
          <p:nvPr/>
        </p:nvPicPr>
        <p:blipFill rotWithShape="1">
          <a:blip r:embed="rId5">
            <a:alphaModFix/>
          </a:blip>
          <a:srcRect b="0" l="9518" r="0" t="7646"/>
          <a:stretch/>
        </p:blipFill>
        <p:spPr>
          <a:xfrm>
            <a:off x="135349" y="1379600"/>
            <a:ext cx="3054374" cy="2079500"/>
          </a:xfrm>
          <a:prstGeom prst="rect">
            <a:avLst/>
          </a:prstGeom>
          <a:noFill/>
          <a:ln cap="flat" cmpd="sng" w="28575">
            <a:solidFill>
              <a:srgbClr val="003473"/>
            </a:solidFill>
            <a:prstDash val="solid"/>
            <a:round/>
            <a:headEnd len="sm" w="sm" type="none"/>
            <a:tailEnd len="sm" w="sm" type="none"/>
          </a:ln>
        </p:spPr>
      </p:pic>
      <p:pic>
        <p:nvPicPr>
          <p:cNvPr id="107" name="Google Shape;107;p16"/>
          <p:cNvPicPr preferRelativeResize="0"/>
          <p:nvPr/>
        </p:nvPicPr>
        <p:blipFill rotWithShape="1">
          <a:blip r:embed="rId6">
            <a:alphaModFix/>
          </a:blip>
          <a:srcRect b="1352" l="4550" r="10241" t="2752"/>
          <a:stretch/>
        </p:blipFill>
        <p:spPr>
          <a:xfrm>
            <a:off x="3412150" y="1340025"/>
            <a:ext cx="3054377" cy="2119074"/>
          </a:xfrm>
          <a:prstGeom prst="rect">
            <a:avLst/>
          </a:prstGeom>
          <a:noFill/>
          <a:ln cap="flat" cmpd="sng" w="28575">
            <a:solidFill>
              <a:srgbClr val="003473"/>
            </a:solidFill>
            <a:prstDash val="solid"/>
            <a:round/>
            <a:headEnd len="sm" w="sm" type="none"/>
            <a:tailEnd len="sm" w="sm" type="none"/>
          </a:ln>
        </p:spPr>
      </p:pic>
      <p:sp>
        <p:nvSpPr>
          <p:cNvPr id="108" name="Google Shape;108;p16"/>
          <p:cNvSpPr txBox="1"/>
          <p:nvPr/>
        </p:nvSpPr>
        <p:spPr>
          <a:xfrm>
            <a:off x="-17050" y="3563525"/>
            <a:ext cx="3334200" cy="6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rPr>
              <a:t>How do you think a kitten should be </a:t>
            </a:r>
            <a:r>
              <a:rPr b="1" lang="en-GB" sz="1600">
                <a:solidFill>
                  <a:schemeClr val="dk1"/>
                </a:solidFill>
              </a:rPr>
              <a:t>looked after?</a:t>
            </a:r>
            <a:endParaRPr b="1" sz="1600">
              <a:highlight>
                <a:srgbClr val="FFF2CC"/>
              </a:highlight>
            </a:endParaRPr>
          </a:p>
        </p:txBody>
      </p:sp>
      <p:sp>
        <p:nvSpPr>
          <p:cNvPr id="109" name="Google Shape;109;p16"/>
          <p:cNvSpPr txBox="1"/>
          <p:nvPr/>
        </p:nvSpPr>
        <p:spPr>
          <a:xfrm>
            <a:off x="-17050" y="4401150"/>
            <a:ext cx="3553500" cy="6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chemeClr val="dk1"/>
                </a:solidFill>
              </a:rPr>
              <a:t>Will it need the same things as a </a:t>
            </a:r>
            <a:r>
              <a:rPr b="1" lang="en-GB" sz="1600">
                <a:solidFill>
                  <a:schemeClr val="dk1"/>
                </a:solidFill>
              </a:rPr>
              <a:t>human baby?</a:t>
            </a:r>
            <a:endParaRPr b="1" sz="1600">
              <a:highlight>
                <a:srgbClr val="FFF2CC"/>
              </a:highlight>
            </a:endParaRPr>
          </a:p>
        </p:txBody>
      </p:sp>
      <p:sp>
        <p:nvSpPr>
          <p:cNvPr id="110" name="Google Shape;110;p16"/>
          <p:cNvSpPr txBox="1"/>
          <p:nvPr/>
        </p:nvSpPr>
        <p:spPr>
          <a:xfrm>
            <a:off x="3265925" y="3875000"/>
            <a:ext cx="3180900" cy="65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chemeClr val="dk1"/>
                </a:solidFill>
              </a:rPr>
              <a:t>Who </a:t>
            </a:r>
            <a:r>
              <a:rPr lang="en-GB" sz="1600">
                <a:solidFill>
                  <a:schemeClr val="dk1"/>
                </a:solidFill>
              </a:rPr>
              <a:t>looks after the kitten? Mum cat or humans?</a:t>
            </a:r>
            <a:endParaRPr b="1" sz="1600">
              <a:highlight>
                <a:srgbClr val="FFF2CC"/>
              </a:highlight>
            </a:endParaRPr>
          </a:p>
        </p:txBody>
      </p:sp>
      <p:sp>
        <p:nvSpPr>
          <p:cNvPr id="111" name="Google Shape;111;p16"/>
          <p:cNvSpPr txBox="1"/>
          <p:nvPr/>
        </p:nvSpPr>
        <p:spPr>
          <a:xfrm>
            <a:off x="6689950" y="1606325"/>
            <a:ext cx="2302200" cy="2919600"/>
          </a:xfrm>
          <a:prstGeom prst="rect">
            <a:avLst/>
          </a:prstGeom>
          <a:solidFill>
            <a:srgbClr val="C9DAF8"/>
          </a:solidFill>
          <a:ln cap="flat" cmpd="sng" w="28575">
            <a:solidFill>
              <a:srgbClr val="003473"/>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500">
                <a:solidFill>
                  <a:schemeClr val="dk1"/>
                </a:solidFill>
              </a:rPr>
              <a:t>Working in groups, you will each be given a baby animal.</a:t>
            </a:r>
            <a:endParaRPr b="1" sz="1500">
              <a:solidFill>
                <a:schemeClr val="dk1"/>
              </a:solidFill>
            </a:endParaRPr>
          </a:p>
          <a:p>
            <a:pPr indent="0" lvl="0" marL="0" rtl="0" algn="l">
              <a:lnSpc>
                <a:spcPct val="115000"/>
              </a:lnSpc>
              <a:spcBef>
                <a:spcPts val="0"/>
              </a:spcBef>
              <a:spcAft>
                <a:spcPts val="0"/>
              </a:spcAft>
              <a:buNone/>
            </a:pPr>
            <a:r>
              <a:rPr lang="en-GB">
                <a:solidFill>
                  <a:schemeClr val="dk1"/>
                </a:solidFill>
              </a:rPr>
              <a:t>How do you think this animal should be looked after?</a:t>
            </a:r>
            <a:endParaRPr>
              <a:solidFill>
                <a:schemeClr val="dk1"/>
              </a:solidFill>
            </a:endParaRPr>
          </a:p>
          <a:p>
            <a:pPr indent="0" lvl="0" marL="0" rtl="0" algn="l">
              <a:lnSpc>
                <a:spcPct val="115000"/>
              </a:lnSpc>
              <a:spcBef>
                <a:spcPts val="0"/>
              </a:spcBef>
              <a:spcAft>
                <a:spcPts val="0"/>
              </a:spcAft>
              <a:buNone/>
            </a:pPr>
            <a:r>
              <a:rPr lang="en-GB">
                <a:solidFill>
                  <a:schemeClr val="dk1"/>
                </a:solidFill>
              </a:rPr>
              <a:t>Will it need the same things as a human baby?</a:t>
            </a:r>
            <a:endParaRPr>
              <a:solidFill>
                <a:schemeClr val="dk1"/>
              </a:solidFill>
            </a:endParaRPr>
          </a:p>
          <a:p>
            <a:pPr indent="0" lvl="0" marL="0" rtl="0" algn="l">
              <a:lnSpc>
                <a:spcPct val="115000"/>
              </a:lnSpc>
              <a:spcBef>
                <a:spcPts val="0"/>
              </a:spcBef>
              <a:spcAft>
                <a:spcPts val="0"/>
              </a:spcAft>
              <a:buNone/>
            </a:pPr>
            <a:r>
              <a:rPr lang="en-GB">
                <a:solidFill>
                  <a:schemeClr val="dk1"/>
                </a:solidFill>
              </a:rPr>
              <a:t>Who looks after it? Is it the pet owner as well as the parent animal?</a:t>
            </a:r>
            <a:endParaRPr>
              <a:solidFill>
                <a:srgbClr val="003473"/>
              </a:solidFill>
              <a:latin typeface="Avenir"/>
              <a:ea typeface="Avenir"/>
              <a:cs typeface="Avenir"/>
              <a:sym typeface="Avenir"/>
            </a:endParaRPr>
          </a:p>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a:solidFill>
                <a:schemeClr val="dk1"/>
              </a:solidFill>
            </a:endParaRPr>
          </a:p>
        </p:txBody>
      </p:sp>
      <p:pic>
        <p:nvPicPr>
          <p:cNvPr id="112" name="Google Shape;112;p16"/>
          <p:cNvPicPr preferRelativeResize="0"/>
          <p:nvPr/>
        </p:nvPicPr>
        <p:blipFill>
          <a:blip r:embed="rId7">
            <a:alphaModFix/>
          </a:blip>
          <a:stretch>
            <a:fillRect/>
          </a:stretch>
        </p:blipFill>
        <p:spPr>
          <a:xfrm>
            <a:off x="8151700" y="4280675"/>
            <a:ext cx="842525" cy="842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10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10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1000"/>
                                        <p:tgtEl>
                                          <p:spTgt spid="1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10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1000"/>
                                        <p:tgtEl>
                                          <p:spTgt spid="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gradFill>
          <a:gsLst>
            <a:gs pos="0">
              <a:srgbClr val="DFE9FB"/>
            </a:gs>
            <a:gs pos="100000">
              <a:srgbClr val="6E9BE7"/>
            </a:gs>
          </a:gsLst>
          <a:path path="circle">
            <a:fillToRect b="50%" l="50%" r="50%" t="50%"/>
          </a:path>
          <a:tileRect/>
        </a:gra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a:blip r:embed="rId3">
            <a:alphaModFix/>
          </a:blip>
          <a:stretch>
            <a:fillRect/>
          </a:stretch>
        </p:blipFill>
        <p:spPr>
          <a:xfrm>
            <a:off x="7013875" y="118775"/>
            <a:ext cx="2009825" cy="1125500"/>
          </a:xfrm>
          <a:prstGeom prst="rect">
            <a:avLst/>
          </a:prstGeom>
          <a:noFill/>
          <a:ln cap="flat" cmpd="sng" w="76200">
            <a:solidFill>
              <a:srgbClr val="1C4587"/>
            </a:solidFill>
            <a:prstDash val="solid"/>
            <a:round/>
            <a:headEnd len="sm" w="sm" type="none"/>
            <a:tailEnd len="sm" w="sm" type="none"/>
          </a:ln>
        </p:spPr>
      </p:pic>
      <p:pic>
        <p:nvPicPr>
          <p:cNvPr id="118" name="Google Shape;118;p17"/>
          <p:cNvPicPr preferRelativeResize="0"/>
          <p:nvPr/>
        </p:nvPicPr>
        <p:blipFill>
          <a:blip r:embed="rId4">
            <a:alphaModFix/>
          </a:blip>
          <a:stretch>
            <a:fillRect/>
          </a:stretch>
        </p:blipFill>
        <p:spPr>
          <a:xfrm>
            <a:off x="135350" y="118775"/>
            <a:ext cx="1420150" cy="738475"/>
          </a:xfrm>
          <a:prstGeom prst="rect">
            <a:avLst/>
          </a:prstGeom>
          <a:noFill/>
          <a:ln>
            <a:noFill/>
          </a:ln>
        </p:spPr>
      </p:pic>
      <p:sp>
        <p:nvSpPr>
          <p:cNvPr id="119" name="Google Shape;119;p17"/>
          <p:cNvSpPr txBox="1"/>
          <p:nvPr/>
        </p:nvSpPr>
        <p:spPr>
          <a:xfrm>
            <a:off x="223625" y="1106850"/>
            <a:ext cx="4100700" cy="3714300"/>
          </a:xfrm>
          <a:prstGeom prst="rect">
            <a:avLst/>
          </a:prstGeom>
          <a:solidFill>
            <a:srgbClr val="CFE2F3"/>
          </a:solidFill>
          <a:ln cap="flat" cmpd="sng" w="28575">
            <a:solidFill>
              <a:srgbClr val="003473"/>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GB" sz="1700">
                <a:highlight>
                  <a:srgbClr val="CFE2F3"/>
                </a:highlight>
              </a:rPr>
              <a:t>Many pets live longer than you think.</a:t>
            </a:r>
            <a:endParaRPr b="1" sz="1700">
              <a:highlight>
                <a:srgbClr val="CFE2F3"/>
              </a:highlight>
            </a:endParaRPr>
          </a:p>
          <a:p>
            <a:pPr indent="0" lvl="0" marL="0" rtl="0" algn="l">
              <a:spcBef>
                <a:spcPts val="0"/>
              </a:spcBef>
              <a:spcAft>
                <a:spcPts val="0"/>
              </a:spcAft>
              <a:buNone/>
            </a:pPr>
            <a:r>
              <a:t/>
            </a:r>
            <a:endParaRPr sz="1700"/>
          </a:p>
          <a:p>
            <a:pPr indent="0" lvl="0" marL="0" rtl="0" algn="ctr">
              <a:spcBef>
                <a:spcPts val="0"/>
              </a:spcBef>
              <a:spcAft>
                <a:spcPts val="0"/>
              </a:spcAft>
              <a:buNone/>
            </a:pPr>
            <a:r>
              <a:rPr lang="en-GB" sz="1600"/>
              <a:t>Baby animals look cute but they need </a:t>
            </a:r>
            <a:endParaRPr sz="1600"/>
          </a:p>
          <a:p>
            <a:pPr indent="0" lvl="0" marL="0" rtl="0" algn="ctr">
              <a:spcBef>
                <a:spcPts val="0"/>
              </a:spcBef>
              <a:spcAft>
                <a:spcPts val="0"/>
              </a:spcAft>
              <a:buNone/>
            </a:pPr>
            <a:r>
              <a:rPr lang="en-GB" sz="1600" u="sng"/>
              <a:t>lots of attention and special care.</a:t>
            </a:r>
            <a:endParaRPr sz="1600" u="sng"/>
          </a:p>
          <a:p>
            <a:pPr indent="0" lvl="0" marL="0" rtl="0" algn="l">
              <a:spcBef>
                <a:spcPts val="0"/>
              </a:spcBef>
              <a:spcAft>
                <a:spcPts val="0"/>
              </a:spcAft>
              <a:buNone/>
            </a:pPr>
            <a:r>
              <a:t/>
            </a:r>
            <a:endParaRPr sz="1700"/>
          </a:p>
          <a:p>
            <a:pPr indent="0" lvl="0" marL="0" rtl="0" algn="l">
              <a:spcBef>
                <a:spcPts val="0"/>
              </a:spcBef>
              <a:spcAft>
                <a:spcPts val="0"/>
              </a:spcAft>
              <a:buNone/>
            </a:pPr>
            <a:r>
              <a:rPr lang="en-GB" sz="1700"/>
              <a:t>Using a timeline, compare your ages with the average lifespan of an animal.</a:t>
            </a:r>
            <a:endParaRPr sz="1700"/>
          </a:p>
          <a:p>
            <a:pPr indent="-330200" lvl="0" marL="457200" rtl="0" algn="l">
              <a:spcBef>
                <a:spcPts val="0"/>
              </a:spcBef>
              <a:spcAft>
                <a:spcPts val="0"/>
              </a:spcAft>
              <a:buSzPts val="1600"/>
              <a:buChar char="-"/>
            </a:pPr>
            <a:r>
              <a:rPr lang="en-GB" sz="1600"/>
              <a:t>Can you imagine looking after an animal for the whole of the </a:t>
            </a:r>
            <a:r>
              <a:rPr lang="en-GB" sz="1600"/>
              <a:t>animal's</a:t>
            </a:r>
            <a:r>
              <a:rPr lang="en-GB" sz="1600"/>
              <a:t> life?</a:t>
            </a:r>
            <a:endParaRPr sz="1600"/>
          </a:p>
          <a:p>
            <a:pPr indent="-330200" lvl="0" marL="457200" rtl="0" algn="l">
              <a:spcBef>
                <a:spcPts val="0"/>
              </a:spcBef>
              <a:spcAft>
                <a:spcPts val="0"/>
              </a:spcAft>
              <a:buSzPts val="1600"/>
              <a:buChar char="-"/>
            </a:pPr>
            <a:r>
              <a:rPr lang="en-GB" sz="1600"/>
              <a:t>How old will you be when the animal is old?</a:t>
            </a:r>
            <a:endParaRPr sz="1600"/>
          </a:p>
          <a:p>
            <a:pPr indent="-330200" lvl="0" marL="457200" rtl="0" algn="l">
              <a:spcBef>
                <a:spcPts val="0"/>
              </a:spcBef>
              <a:spcAft>
                <a:spcPts val="0"/>
              </a:spcAft>
              <a:buSzPts val="1600"/>
              <a:buChar char="-"/>
            </a:pPr>
            <a:r>
              <a:rPr lang="en-GB" sz="1600"/>
              <a:t>What do you think you will </a:t>
            </a:r>
            <a:r>
              <a:rPr lang="en-GB" sz="1600"/>
              <a:t>be doing then?</a:t>
            </a:r>
            <a:endParaRPr b="1" u="sng"/>
          </a:p>
        </p:txBody>
      </p:sp>
      <p:sp>
        <p:nvSpPr>
          <p:cNvPr id="120" name="Google Shape;120;p17"/>
          <p:cNvSpPr txBox="1"/>
          <p:nvPr/>
        </p:nvSpPr>
        <p:spPr>
          <a:xfrm>
            <a:off x="2104050" y="146225"/>
            <a:ext cx="4470900" cy="84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000" u="sng"/>
              <a:t>Plenary &amp; Summary</a:t>
            </a:r>
            <a:endParaRPr b="1" sz="3000" u="sng"/>
          </a:p>
        </p:txBody>
      </p:sp>
      <p:sp>
        <p:nvSpPr>
          <p:cNvPr id="121" name="Google Shape;121;p17"/>
          <p:cNvSpPr txBox="1"/>
          <p:nvPr/>
        </p:nvSpPr>
        <p:spPr>
          <a:xfrm>
            <a:off x="5409625" y="2724150"/>
            <a:ext cx="3552900" cy="2316600"/>
          </a:xfrm>
          <a:prstGeom prst="rect">
            <a:avLst/>
          </a:prstGeom>
          <a:noFill/>
          <a:ln cap="flat" cmpd="sng" w="2857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Cat: 12-14 years but can live up to 20!</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Dog: Around 12-14 years</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Gerbil: Up to 3 years</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Goldfish: Up to 25 years</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Rabbit: Up to 10 years</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Budgies: Up to 10 years</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Hamster: Up to 2 years</a:t>
            </a:r>
            <a:endParaRPr sz="15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500">
                <a:solidFill>
                  <a:schemeClr val="dk1"/>
                </a:solidFill>
              </a:rPr>
              <a:t>Guinea pig: Up to 7 years</a:t>
            </a:r>
            <a:endParaRPr sz="1500">
              <a:solidFill>
                <a:srgbClr val="003473"/>
              </a:solidFill>
            </a:endParaRPr>
          </a:p>
        </p:txBody>
      </p:sp>
      <p:sp>
        <p:nvSpPr>
          <p:cNvPr id="122" name="Google Shape;122;p17"/>
          <p:cNvSpPr txBox="1"/>
          <p:nvPr/>
        </p:nvSpPr>
        <p:spPr>
          <a:xfrm>
            <a:off x="5409625" y="2325450"/>
            <a:ext cx="21402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Life Spans</a:t>
            </a:r>
            <a:endParaRPr b="1" sz="1600" u="sng"/>
          </a:p>
        </p:txBody>
      </p:sp>
      <p:sp>
        <p:nvSpPr>
          <p:cNvPr id="123" name="Google Shape;123;p17"/>
          <p:cNvSpPr txBox="1"/>
          <p:nvPr/>
        </p:nvSpPr>
        <p:spPr>
          <a:xfrm>
            <a:off x="4572000" y="1545750"/>
            <a:ext cx="4197600" cy="11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500">
                <a:highlight>
                  <a:srgbClr val="C9DAF8"/>
                </a:highlight>
              </a:rPr>
              <a:t>Before taking on a pet, you need to think about looking after that animal for the rest of its life.</a:t>
            </a:r>
            <a:endParaRPr sz="1500">
              <a:highlight>
                <a:srgbClr val="C9DAF8"/>
              </a:highlight>
            </a:endParaRPr>
          </a:p>
        </p:txBody>
      </p:sp>
      <p:pic>
        <p:nvPicPr>
          <p:cNvPr id="124" name="Google Shape;124;p17"/>
          <p:cNvPicPr preferRelativeResize="0"/>
          <p:nvPr/>
        </p:nvPicPr>
        <p:blipFill>
          <a:blip r:embed="rId5">
            <a:alphaModFix/>
          </a:blip>
          <a:stretch>
            <a:fillRect/>
          </a:stretch>
        </p:blipFill>
        <p:spPr>
          <a:xfrm>
            <a:off x="4071250" y="3760250"/>
            <a:ext cx="1180000" cy="1289225"/>
          </a:xfrm>
          <a:prstGeom prst="rect">
            <a:avLst/>
          </a:prstGeom>
          <a:noFill/>
          <a:ln>
            <a:noFill/>
          </a:ln>
        </p:spPr>
      </p:pic>
      <p:pic>
        <p:nvPicPr>
          <p:cNvPr id="125" name="Google Shape;125;p17"/>
          <p:cNvPicPr preferRelativeResize="0"/>
          <p:nvPr/>
        </p:nvPicPr>
        <p:blipFill>
          <a:blip r:embed="rId6">
            <a:alphaModFix/>
          </a:blip>
          <a:stretch>
            <a:fillRect/>
          </a:stretch>
        </p:blipFill>
        <p:spPr>
          <a:xfrm>
            <a:off x="4571998" y="1106850"/>
            <a:ext cx="567875" cy="51044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0"/>
                                        <p:tgtEl>
                                          <p:spTgt spid="1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0"/>
                                        <p:tgtEl>
                                          <p:spTgt spid="122"/>
                                        </p:tgtEl>
                                      </p:cBhvr>
                                    </p:animEffect>
                                  </p:childTnLst>
                                </p:cTn>
                              </p:par>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