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ducation.rspca.org.uk/education/teachers/primary/lessonplans/pets/animallover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ducation.rspca.org.uk/education/teachers/primary/lessonplans/pets/animallover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the pupils to think about cruelty to animals. What types of things do they think are cruel?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Pupils often focus on deliberate cruelty - hitting and beating.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Once they have been given a range of examples, ask them to think about the difference between: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Deliberate cruelty - intending to do something that hurts an animal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Neglect - failing to do something, which means that an animal suffers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Not meeting an animal's needs - not providing an animal with the things it really needs.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5b37345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5b3734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 the pupils think one type of cruelty is worse than the other?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the pupils to think from an animal's point of view. All of these types of cruelty result in </a:t>
            </a:r>
            <a:r>
              <a:rPr i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unnecessary suffering.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5b3734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f5b3734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 the factsheet </a:t>
            </a:r>
            <a:r>
              <a:rPr i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Animals in need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as a focus. The case studies are based on real cases prosecuted by the RSPCA. They involve deliberate cruelty, neglect and not meeting the needs of an animal (</a:t>
            </a:r>
            <a:r>
              <a:rPr lang="en-GB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2"/>
              </a:rPr>
              <a:t>factsheet can be downloaded here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●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the groups of pupils to read through the factsheet. Each group could appoint a reader and leader.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●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the pupils to discuss each case study in turn and decide whether they think it is deliberate cruelty, neglect or not meeting an animal's needs.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answers are as follows: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i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Lucky the puppy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deliberate cruelty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i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Sadie the dog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neglect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i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full house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not meeting an animal's needs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5b37345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5b3734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Provide a handout to each pupil (available to </a:t>
            </a:r>
            <a:r>
              <a:rPr lang="en-GB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2"/>
              </a:rPr>
              <a:t>download here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Read through the Animal Welfare Act 2006 in pairs and highlight the most important aspects</a:t>
            </a:r>
            <a:endParaRPr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Can you design a poster / leaflet / 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Presentation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identifying the main aspects of the Act?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5b37345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5b37345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 the pupils have read and thought about the case studies ask them to think about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-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would they most like to change about the way some people treat animals?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-"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would they like to help animals?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More </a:t>
            </a:r>
            <a:r>
              <a:rPr b="1"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‘Did you Know’</a:t>
            </a:r>
            <a:r>
              <a:rPr lang="en-GB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facts are available on the lesson plan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800750" y="305150"/>
            <a:ext cx="5542500" cy="13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/>
              <a:t>A Nation of Animal Lovers</a:t>
            </a:r>
            <a:endParaRPr b="1" sz="4000" u="sng"/>
          </a:p>
        </p:txBody>
      </p:sp>
      <p:sp>
        <p:nvSpPr>
          <p:cNvPr id="55" name="Google Shape;55;p13"/>
          <p:cNvSpPr txBox="1"/>
          <p:nvPr/>
        </p:nvSpPr>
        <p:spPr>
          <a:xfrm>
            <a:off x="381000" y="1619750"/>
            <a:ext cx="3984000" cy="4440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/>
              <a:t>INDIVIDUALLY </a:t>
            </a:r>
            <a:r>
              <a:rPr b="1" lang="en-GB" sz="1600"/>
              <a:t>- Can you think about:</a:t>
            </a:r>
            <a:endParaRPr i="1" sz="1600"/>
          </a:p>
        </p:txBody>
      </p:sp>
      <p:sp>
        <p:nvSpPr>
          <p:cNvPr id="56" name="Google Shape;56;p13"/>
          <p:cNvSpPr/>
          <p:nvPr/>
        </p:nvSpPr>
        <p:spPr>
          <a:xfrm flipH="1" rot="7626391">
            <a:off x="4102487" y="3932000"/>
            <a:ext cx="537545" cy="57786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19050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534375" y="1524525"/>
            <a:ext cx="4131900" cy="29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T</a:t>
            </a: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hink about the difference between: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1500">
                <a:solidFill>
                  <a:schemeClr val="dk1"/>
                </a:solidFill>
              </a:rPr>
              <a:t>Deliberate Cruelty</a:t>
            </a:r>
            <a:r>
              <a:rPr lang="en-GB" sz="1500">
                <a:solidFill>
                  <a:schemeClr val="dk1"/>
                </a:solidFill>
              </a:rPr>
              <a:t> - </a:t>
            </a:r>
            <a:r>
              <a:rPr i="1" lang="en-GB">
                <a:solidFill>
                  <a:srgbClr val="003473"/>
                </a:solidFill>
              </a:rPr>
              <a:t>intending</a:t>
            </a:r>
            <a:r>
              <a:rPr i="1" lang="en-GB">
                <a:solidFill>
                  <a:schemeClr val="dk1"/>
                </a:solidFill>
              </a:rPr>
              <a:t> to do something that hurts an </a:t>
            </a:r>
            <a:br>
              <a:rPr i="1" lang="en-GB">
                <a:solidFill>
                  <a:schemeClr val="dk1"/>
                </a:solidFill>
              </a:rPr>
            </a:br>
            <a:r>
              <a:rPr i="1" lang="en-GB">
                <a:solidFill>
                  <a:schemeClr val="dk1"/>
                </a:solidFill>
              </a:rPr>
              <a:t>animal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1500">
                <a:solidFill>
                  <a:schemeClr val="dk1"/>
                </a:solidFill>
              </a:rPr>
              <a:t>Neglect </a:t>
            </a:r>
            <a:r>
              <a:rPr lang="en-GB" sz="1500">
                <a:solidFill>
                  <a:schemeClr val="dk1"/>
                </a:solidFill>
              </a:rPr>
              <a:t>-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i="1" lang="en-GB">
                <a:solidFill>
                  <a:srgbClr val="003473"/>
                </a:solidFill>
              </a:rPr>
              <a:t>failing</a:t>
            </a:r>
            <a:r>
              <a:rPr i="1" lang="en-GB">
                <a:solidFill>
                  <a:schemeClr val="dk1"/>
                </a:solidFill>
              </a:rPr>
              <a:t> to do </a:t>
            </a:r>
            <a:br>
              <a:rPr i="1" lang="en-GB">
                <a:solidFill>
                  <a:schemeClr val="dk1"/>
                </a:solidFill>
              </a:rPr>
            </a:br>
            <a:r>
              <a:rPr i="1" lang="en-GB">
                <a:solidFill>
                  <a:schemeClr val="dk1"/>
                </a:solidFill>
              </a:rPr>
              <a:t>something, which means </a:t>
            </a:r>
            <a:br>
              <a:rPr i="1" lang="en-GB">
                <a:solidFill>
                  <a:schemeClr val="dk1"/>
                </a:solidFill>
              </a:rPr>
            </a:br>
            <a:r>
              <a:rPr i="1" lang="en-GB">
                <a:solidFill>
                  <a:schemeClr val="dk1"/>
                </a:solidFill>
              </a:rPr>
              <a:t>that an animal suffers</a:t>
            </a:r>
            <a:endParaRPr i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1500">
                <a:solidFill>
                  <a:schemeClr val="dk1"/>
                </a:solidFill>
              </a:rPr>
              <a:t>Not Meeting Animal's </a:t>
            </a:r>
            <a:br>
              <a:rPr b="1" lang="en-GB" sz="1500">
                <a:solidFill>
                  <a:schemeClr val="dk1"/>
                </a:solidFill>
              </a:rPr>
            </a:br>
            <a:r>
              <a:rPr b="1" lang="en-GB" sz="1500">
                <a:solidFill>
                  <a:schemeClr val="dk1"/>
                </a:solidFill>
              </a:rPr>
              <a:t>Needs</a:t>
            </a:r>
            <a:r>
              <a:rPr lang="en-GB" sz="1500">
                <a:solidFill>
                  <a:schemeClr val="dk1"/>
                </a:solidFill>
              </a:rPr>
              <a:t> - </a:t>
            </a:r>
            <a:r>
              <a:rPr i="1" lang="en-GB">
                <a:solidFill>
                  <a:schemeClr val="dk1"/>
                </a:solidFill>
              </a:rPr>
              <a:t>not providing </a:t>
            </a:r>
            <a:br>
              <a:rPr i="1" lang="en-GB">
                <a:solidFill>
                  <a:schemeClr val="dk1"/>
                </a:solidFill>
              </a:rPr>
            </a:br>
            <a:r>
              <a:rPr i="1" lang="en-GB">
                <a:solidFill>
                  <a:schemeClr val="dk1"/>
                </a:solidFill>
              </a:rPr>
              <a:t>an animal with the </a:t>
            </a:r>
            <a:br>
              <a:rPr i="1" lang="en-GB">
                <a:solidFill>
                  <a:schemeClr val="dk1"/>
                </a:solidFill>
              </a:rPr>
            </a:br>
            <a:r>
              <a:rPr i="1" lang="en-GB">
                <a:solidFill>
                  <a:schemeClr val="dk1"/>
                </a:solidFill>
              </a:rPr>
              <a:t>things it really needs.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08713">
            <a:off x="345196" y="3761742"/>
            <a:ext cx="596880" cy="76744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49175" y="2186950"/>
            <a:ext cx="3751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highlight>
                  <a:srgbClr val="CFE2F3"/>
                </a:highlight>
              </a:rPr>
              <a:t>Animal Cruelty</a:t>
            </a:r>
            <a:r>
              <a:rPr b="1" lang="en-GB" sz="1600">
                <a:solidFill>
                  <a:schemeClr val="dk1"/>
                </a:solidFill>
              </a:rPr>
              <a:t> - </a:t>
            </a:r>
            <a:r>
              <a:rPr lang="en-GB" sz="1600">
                <a:solidFill>
                  <a:schemeClr val="dk1"/>
                </a:solidFill>
              </a:rPr>
              <a:t>What type of things do you think are </a:t>
            </a:r>
            <a:r>
              <a:rPr lang="en-GB" sz="1600" u="sng">
                <a:solidFill>
                  <a:schemeClr val="dk1"/>
                </a:solidFill>
              </a:rPr>
              <a:t>cruel</a:t>
            </a:r>
            <a:r>
              <a:rPr lang="en-GB" sz="1600">
                <a:solidFill>
                  <a:schemeClr val="dk1"/>
                </a:solidFill>
              </a:rPr>
              <a:t>?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85325" y="3124175"/>
            <a:ext cx="3984000" cy="4440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/>
              <a:t>IN PAIRS </a:t>
            </a:r>
            <a:r>
              <a:rPr b="1" lang="en-GB" sz="1600"/>
              <a:t>- Can you think about:</a:t>
            </a:r>
            <a:endParaRPr i="1" sz="1600"/>
          </a:p>
        </p:txBody>
      </p:sp>
      <p:sp>
        <p:nvSpPr>
          <p:cNvPr id="61" name="Google Shape;61;p13"/>
          <p:cNvSpPr txBox="1"/>
          <p:nvPr/>
        </p:nvSpPr>
        <p:spPr>
          <a:xfrm>
            <a:off x="615550" y="3652975"/>
            <a:ext cx="3515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highlight>
                  <a:srgbClr val="CFE2F3"/>
                </a:highlight>
              </a:rPr>
              <a:t>Types of Cruelty</a:t>
            </a:r>
            <a:r>
              <a:rPr b="1" lang="en-GB" sz="1600">
                <a:solidFill>
                  <a:schemeClr val="dk1"/>
                </a:solidFill>
              </a:rPr>
              <a:t> - </a:t>
            </a:r>
            <a:r>
              <a:rPr lang="en-GB" sz="1600">
                <a:solidFill>
                  <a:schemeClr val="dk1"/>
                </a:solidFill>
              </a:rPr>
              <a:t>Make a list ensuring you provide examples.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716" y="2186943"/>
            <a:ext cx="1568699" cy="213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509" y="2526063"/>
            <a:ext cx="448442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4780800" y="1160250"/>
            <a:ext cx="3934800" cy="25545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Join with another group who have decided a </a:t>
            </a:r>
            <a:r>
              <a:rPr b="1" lang="en-GB" sz="1500"/>
              <a:t>different form of cruelty is worse</a:t>
            </a:r>
            <a:r>
              <a:rPr lang="en-GB" sz="1500"/>
              <a:t> and </a:t>
            </a:r>
            <a:r>
              <a:rPr lang="en-GB" sz="1500">
                <a:highlight>
                  <a:srgbClr val="FFFFFF"/>
                </a:highlight>
              </a:rPr>
              <a:t>debate</a:t>
            </a:r>
            <a:r>
              <a:rPr lang="en-GB" sz="1500"/>
              <a:t> your argument.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-GB" sz="1500"/>
              <a:t>Can you justify your points? </a:t>
            </a:r>
            <a:endParaRPr i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-GB" sz="1500"/>
              <a:t>Are you taking into consideration the animals feelings? </a:t>
            </a:r>
            <a:endParaRPr i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-GB" sz="1500"/>
              <a:t>What about other reasons that may be out of the owners control?</a:t>
            </a:r>
            <a:endParaRPr i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-GB" sz="1500"/>
              <a:t>Do you think the owner understands they are being cruel?</a:t>
            </a:r>
            <a:endParaRPr i="1" sz="1500"/>
          </a:p>
        </p:txBody>
      </p:sp>
      <p:sp>
        <p:nvSpPr>
          <p:cNvPr id="69" name="Google Shape;69;p14"/>
          <p:cNvSpPr txBox="1"/>
          <p:nvPr/>
        </p:nvSpPr>
        <p:spPr>
          <a:xfrm>
            <a:off x="2242050" y="306050"/>
            <a:ext cx="46599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/>
              <a:t>Which Cruelty is Worse?</a:t>
            </a:r>
            <a:endParaRPr b="1" sz="3000" u="sng"/>
          </a:p>
        </p:txBody>
      </p:sp>
      <p:sp>
        <p:nvSpPr>
          <p:cNvPr id="70" name="Google Shape;70;p14"/>
          <p:cNvSpPr txBox="1"/>
          <p:nvPr/>
        </p:nvSpPr>
        <p:spPr>
          <a:xfrm>
            <a:off x="267300" y="1007838"/>
            <a:ext cx="4386000" cy="22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FFFFFF"/>
                </a:highlight>
              </a:rPr>
              <a:t>In Groups: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In groups of 4 you must decide </a:t>
            </a:r>
            <a:r>
              <a:rPr b="1" lang="en-GB" sz="1500" u="sng"/>
              <a:t>which type of cruelty is worse </a:t>
            </a:r>
            <a:r>
              <a:rPr lang="en-GB" sz="1500"/>
              <a:t>than the others.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Is </a:t>
            </a:r>
            <a:r>
              <a:rPr i="1" lang="en-GB" sz="1500"/>
              <a:t>malice </a:t>
            </a:r>
            <a:r>
              <a:rPr lang="en-GB" sz="1500"/>
              <a:t>worse? Deliberately wanting to hurt something or someone?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What about </a:t>
            </a:r>
            <a:r>
              <a:rPr i="1" lang="en-GB" sz="1500"/>
              <a:t>neglecting</a:t>
            </a:r>
            <a:r>
              <a:rPr lang="en-GB" sz="1500"/>
              <a:t> the animal and showing no care or compassion?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How about not meeting some/all of the </a:t>
            </a:r>
            <a:r>
              <a:rPr i="1" lang="en-GB" sz="1500"/>
              <a:t>animals needs? </a:t>
            </a:r>
            <a:endParaRPr i="1" sz="15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12132" r="12132" t="0"/>
          <a:stretch/>
        </p:blipFill>
        <p:spPr>
          <a:xfrm>
            <a:off x="592550" y="3257551"/>
            <a:ext cx="653025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8955" r="8955" t="0"/>
          <a:stretch/>
        </p:blipFill>
        <p:spPr>
          <a:xfrm>
            <a:off x="1335788" y="3257550"/>
            <a:ext cx="707799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12132" r="12132" t="0"/>
          <a:stretch/>
        </p:blipFill>
        <p:spPr>
          <a:xfrm>
            <a:off x="2133800" y="3257550"/>
            <a:ext cx="653025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0" l="13962" r="13955" t="0"/>
          <a:stretch/>
        </p:blipFill>
        <p:spPr>
          <a:xfrm>
            <a:off x="2877050" y="3257550"/>
            <a:ext cx="621526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 b="0" l="13962" r="13955" t="0"/>
          <a:stretch/>
        </p:blipFill>
        <p:spPr>
          <a:xfrm>
            <a:off x="3588788" y="3257550"/>
            <a:ext cx="621526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6" name="Google Shape;76;p14"/>
          <p:cNvSpPr txBox="1"/>
          <p:nvPr/>
        </p:nvSpPr>
        <p:spPr>
          <a:xfrm>
            <a:off x="262500" y="3965475"/>
            <a:ext cx="474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highlight>
                  <a:srgbClr val="FFFFFF"/>
                </a:highlight>
              </a:rPr>
              <a:t>Remember </a:t>
            </a:r>
            <a:r>
              <a:rPr b="1" lang="en-GB" sz="1600"/>
              <a:t>- You must consider thinking from an animal’s point of view.</a:t>
            </a:r>
            <a:endParaRPr i="1" sz="1500"/>
          </a:p>
        </p:txBody>
      </p:sp>
      <p:sp>
        <p:nvSpPr>
          <p:cNvPr id="77" name="Google Shape;77;p14"/>
          <p:cNvSpPr txBox="1"/>
          <p:nvPr/>
        </p:nvSpPr>
        <p:spPr>
          <a:xfrm>
            <a:off x="4780800" y="3710650"/>
            <a:ext cx="3934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All of these types of cruelty result in </a:t>
            </a:r>
            <a:r>
              <a:rPr b="1" i="1" lang="en-GB" sz="1500" u="sng">
                <a:solidFill>
                  <a:schemeClr val="dk1"/>
                </a:solidFill>
              </a:rPr>
              <a:t>unnecessary suffering.</a:t>
            </a:r>
            <a:endParaRPr b="1" sz="1500" u="sng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1851750" y="281450"/>
            <a:ext cx="5440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 u="sng"/>
              <a:t>Case Studies</a:t>
            </a:r>
            <a:endParaRPr b="1" sz="2900" u="sng"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11750" l="38076" r="36984" t="23436"/>
          <a:stretch/>
        </p:blipFill>
        <p:spPr>
          <a:xfrm>
            <a:off x="483450" y="1045412"/>
            <a:ext cx="2297906" cy="3357475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5"/>
          <p:cNvSpPr txBox="1"/>
          <p:nvPr/>
        </p:nvSpPr>
        <p:spPr>
          <a:xfrm>
            <a:off x="2955450" y="1020050"/>
            <a:ext cx="32331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Read through the three </a:t>
            </a:r>
            <a:r>
              <a:rPr i="1" lang="en-GB" sz="1500"/>
              <a:t>Animals in need</a:t>
            </a:r>
            <a:r>
              <a:rPr lang="en-GB" sz="1500"/>
              <a:t> </a:t>
            </a:r>
            <a:r>
              <a:rPr b="1" lang="en-GB" sz="1500">
                <a:highlight>
                  <a:srgbClr val="FFFFFF"/>
                </a:highlight>
              </a:rPr>
              <a:t>case studies</a:t>
            </a:r>
            <a:r>
              <a:rPr lang="en-GB" sz="1500"/>
              <a:t> which are based on real cases prosecuted by the </a:t>
            </a:r>
            <a:r>
              <a:rPr b="1" lang="en-GB" sz="1500"/>
              <a:t>RSPCA.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85" name="Google Shape;85;p15"/>
          <p:cNvSpPr txBox="1"/>
          <p:nvPr/>
        </p:nvSpPr>
        <p:spPr>
          <a:xfrm>
            <a:off x="3038400" y="2266950"/>
            <a:ext cx="30672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Each case involves deliberate </a:t>
            </a:r>
            <a:r>
              <a:rPr b="1" lang="en-GB" sz="1500"/>
              <a:t>cruelty</a:t>
            </a:r>
            <a:r>
              <a:rPr lang="en-GB" sz="1500"/>
              <a:t>, </a:t>
            </a:r>
            <a:r>
              <a:rPr b="1" lang="en-GB" sz="1500"/>
              <a:t>neglect </a:t>
            </a:r>
            <a:r>
              <a:rPr lang="en-GB" sz="1500"/>
              <a:t>and/or </a:t>
            </a:r>
            <a:r>
              <a:rPr b="1" lang="en-GB" sz="1500"/>
              <a:t>not meeting the needs </a:t>
            </a:r>
            <a:r>
              <a:rPr lang="en-GB" sz="1500"/>
              <a:t>of an animal.</a:t>
            </a:r>
            <a:endParaRPr sz="1500"/>
          </a:p>
        </p:txBody>
      </p:sp>
      <p:sp>
        <p:nvSpPr>
          <p:cNvPr id="86" name="Google Shape;86;p15"/>
          <p:cNvSpPr txBox="1"/>
          <p:nvPr/>
        </p:nvSpPr>
        <p:spPr>
          <a:xfrm>
            <a:off x="2942400" y="3256150"/>
            <a:ext cx="32592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Discuss </a:t>
            </a:r>
            <a:r>
              <a:rPr b="1" lang="en-GB" sz="1500"/>
              <a:t>each case study</a:t>
            </a:r>
            <a:r>
              <a:rPr lang="en-GB" sz="1500"/>
              <a:t> individually and decide whether you think it is </a:t>
            </a:r>
            <a:r>
              <a:rPr lang="en-GB" sz="1500">
                <a:highlight>
                  <a:srgbClr val="CFE2F3"/>
                </a:highlight>
              </a:rPr>
              <a:t>deliberate cruelty, neglect or not meeting an animal’s needs.</a:t>
            </a:r>
            <a:endParaRPr sz="1500">
              <a:highlight>
                <a:srgbClr val="CFE2F3"/>
              </a:highlight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b="0" l="18342" r="18342" t="0"/>
          <a:stretch/>
        </p:blipFill>
        <p:spPr>
          <a:xfrm>
            <a:off x="6450400" y="1285137"/>
            <a:ext cx="2198400" cy="2573225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851750" y="193650"/>
            <a:ext cx="54405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 u="sng"/>
              <a:t>The Animal Welfare Act</a:t>
            </a:r>
            <a:endParaRPr b="1" sz="2900" u="sng"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2633" l="0" r="0" t="2624"/>
          <a:stretch/>
        </p:blipFill>
        <p:spPr>
          <a:xfrm>
            <a:off x="2740838" y="928675"/>
            <a:ext cx="3662326" cy="2585174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6"/>
          <p:cNvSpPr/>
          <p:nvPr/>
        </p:nvSpPr>
        <p:spPr>
          <a:xfrm flipH="1" rot="-4117348">
            <a:off x="1726174" y="1582435"/>
            <a:ext cx="805736" cy="5373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255750" y="2282725"/>
            <a:ext cx="21942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Read through the </a:t>
            </a:r>
            <a:r>
              <a:rPr b="1" lang="en-GB" sz="1200">
                <a:highlight>
                  <a:srgbClr val="FFFFFF"/>
                </a:highlight>
              </a:rPr>
              <a:t>Animal Welfare Act (2006)</a:t>
            </a:r>
            <a:r>
              <a:rPr b="1" lang="en-GB" sz="1200"/>
              <a:t> </a:t>
            </a:r>
            <a:r>
              <a:rPr lang="en-GB" sz="1500">
                <a:highlight>
                  <a:srgbClr val="CFE2F3"/>
                </a:highlight>
              </a:rPr>
              <a:t>handout</a:t>
            </a:r>
            <a:r>
              <a:rPr lang="en-GB" sz="1500"/>
              <a:t> and highlight the most important aspects.</a:t>
            </a:r>
            <a:endParaRPr sz="1500"/>
          </a:p>
        </p:txBody>
      </p:sp>
      <p:sp>
        <p:nvSpPr>
          <p:cNvPr id="96" name="Google Shape;96;p16"/>
          <p:cNvSpPr/>
          <p:nvPr/>
        </p:nvSpPr>
        <p:spPr>
          <a:xfrm flipH="1" rot="9887784">
            <a:off x="6520054" y="3269849"/>
            <a:ext cx="760725" cy="37065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394676" y="2098050"/>
            <a:ext cx="25812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highlight>
                  <a:srgbClr val="FFFFFF"/>
                </a:highlight>
              </a:rPr>
              <a:t>Working in Pairs </a:t>
            </a:r>
            <a:endParaRPr b="1" sz="15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Design a poster, leaflet or Presentation identifying the main aspects of the Act to teach others</a:t>
            </a:r>
            <a:endParaRPr sz="150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47" y="1325250"/>
            <a:ext cx="1007203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163" y="779482"/>
            <a:ext cx="1357474" cy="12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597750" y="3735100"/>
            <a:ext cx="7948500" cy="6447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Every 30 seconds, someone somewhere in England and Wales dials </a:t>
            </a:r>
            <a:r>
              <a:rPr b="1" lang="en-GB" sz="1500">
                <a:solidFill>
                  <a:schemeClr val="dk1"/>
                </a:solidFill>
              </a:rPr>
              <a:t>0300 1234 999</a:t>
            </a:r>
            <a:r>
              <a:rPr lang="en-GB" sz="1500">
                <a:solidFill>
                  <a:schemeClr val="dk1"/>
                </a:solidFill>
              </a:rPr>
              <a:t> - the </a:t>
            </a: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RSPCA's national cruelty and advice line</a:t>
            </a:r>
            <a:r>
              <a:rPr lang="en-GB" sz="1500">
                <a:solidFill>
                  <a:schemeClr val="dk1"/>
                </a:solidFill>
              </a:rPr>
              <a:t> - for help.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334775" y="968476"/>
            <a:ext cx="38367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FFFFFF"/>
                </a:highlight>
              </a:rPr>
              <a:t>Case Studies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Having read and thought about the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previous </a:t>
            </a:r>
            <a:r>
              <a:rPr lang="en-GB" sz="1500">
                <a:highlight>
                  <a:srgbClr val="D0E0E3"/>
                </a:highlight>
              </a:rPr>
              <a:t>case studies</a:t>
            </a:r>
            <a:r>
              <a:rPr lang="en-GB" sz="1500"/>
              <a:t>...</a:t>
            </a:r>
            <a:endParaRPr sz="6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What would you most like to </a:t>
            </a:r>
            <a:r>
              <a:rPr b="1" lang="en-GB" sz="1500"/>
              <a:t>change </a:t>
            </a:r>
            <a:r>
              <a:rPr lang="en-GB" sz="1500"/>
              <a:t>about the way some people </a:t>
            </a:r>
            <a:r>
              <a:rPr b="1" lang="en-GB" sz="1500"/>
              <a:t>treat animals?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How would you like to </a:t>
            </a:r>
            <a:r>
              <a:rPr b="1" lang="en-GB" sz="1500"/>
              <a:t>help</a:t>
            </a:r>
            <a:r>
              <a:rPr lang="en-GB" sz="1500"/>
              <a:t> animals?</a:t>
            </a:r>
            <a:endParaRPr sz="1500"/>
          </a:p>
        </p:txBody>
      </p:sp>
      <p:sp>
        <p:nvSpPr>
          <p:cNvPr id="106" name="Google Shape;106;p17"/>
          <p:cNvSpPr txBox="1"/>
          <p:nvPr/>
        </p:nvSpPr>
        <p:spPr>
          <a:xfrm>
            <a:off x="1851750" y="290175"/>
            <a:ext cx="5440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 u="sng"/>
              <a:t>Plenary - Helping Animals </a:t>
            </a:r>
            <a:endParaRPr b="1" sz="2900" u="sng"/>
          </a:p>
        </p:txBody>
      </p:sp>
      <p:sp>
        <p:nvSpPr>
          <p:cNvPr id="107" name="Google Shape;107;p17"/>
          <p:cNvSpPr txBox="1"/>
          <p:nvPr/>
        </p:nvSpPr>
        <p:spPr>
          <a:xfrm>
            <a:off x="4664425" y="1212950"/>
            <a:ext cx="4127400" cy="29361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dk1"/>
                </a:solidFill>
              </a:rPr>
              <a:t>Did you Know</a:t>
            </a:r>
            <a:endParaRPr b="1" sz="1500" u="sng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 person commits an 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animal </a:t>
            </a:r>
            <a:r>
              <a:rPr i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welfare offence</a:t>
            </a:r>
            <a:r>
              <a:rPr i="1" lang="en-GB" sz="1500">
                <a:solidFill>
                  <a:schemeClr val="dk1"/>
                </a:solidFill>
              </a:rPr>
              <a:t> </a:t>
            </a:r>
            <a:r>
              <a:rPr lang="en-GB" sz="1500">
                <a:solidFill>
                  <a:schemeClr val="dk1"/>
                </a:solidFill>
              </a:rPr>
              <a:t>if they do not ensure that the </a:t>
            </a:r>
            <a:r>
              <a:rPr b="1" lang="en-GB" sz="1500">
                <a:solidFill>
                  <a:schemeClr val="dk1"/>
                </a:solidFill>
              </a:rPr>
              <a:t>needs of an animal</a:t>
            </a:r>
            <a:r>
              <a:rPr lang="en-GB" sz="1500">
                <a:solidFill>
                  <a:schemeClr val="dk1"/>
                </a:solidFill>
              </a:rPr>
              <a:t> for which they are responsible </a:t>
            </a:r>
            <a:r>
              <a:rPr b="1" lang="en-GB" sz="1500">
                <a:solidFill>
                  <a:schemeClr val="dk1"/>
                </a:solidFill>
              </a:rPr>
              <a:t>are met.</a:t>
            </a:r>
            <a:endParaRPr b="1" sz="1500">
              <a:solidFill>
                <a:srgbClr val="FF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Most of the cases seen by RSPCA inspectors are 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neglect </a:t>
            </a:r>
            <a:r>
              <a:rPr lang="en-GB" sz="1500">
                <a:solidFill>
                  <a:schemeClr val="dk1"/>
                </a:solidFill>
              </a:rPr>
              <a:t>caused by people who </a:t>
            </a:r>
            <a:r>
              <a:rPr b="1" lang="en-GB" sz="1500">
                <a:solidFill>
                  <a:schemeClr val="dk1"/>
                </a:solidFill>
              </a:rPr>
              <a:t>do not know how to look after animals properly</a:t>
            </a:r>
            <a:r>
              <a:rPr lang="en-GB" sz="1500">
                <a:solidFill>
                  <a:schemeClr val="dk1"/>
                </a:solidFill>
              </a:rPr>
              <a:t>. Sadly, some people are also deliberately cruel to animals.</a:t>
            </a:r>
            <a:endParaRPr b="1" sz="1500" u="sng"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/>
          <p:nvPr/>
        </p:nvSpPr>
        <p:spPr>
          <a:xfrm rot="3164751">
            <a:off x="3988052" y="865363"/>
            <a:ext cx="509951" cy="69853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3F3F3"/>
          </a:solidFill>
          <a:ln cap="flat" cmpd="sng" w="19050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7439" l="0" r="0" t="7439"/>
          <a:stretch/>
        </p:blipFill>
        <p:spPr>
          <a:xfrm>
            <a:off x="1078988" y="2973625"/>
            <a:ext cx="2232771" cy="1488522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7"/>
          <p:cNvSpPr/>
          <p:nvPr/>
        </p:nvSpPr>
        <p:spPr>
          <a:xfrm>
            <a:off x="4202673" y="1216200"/>
            <a:ext cx="80700" cy="333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944" y="3062299"/>
            <a:ext cx="763999" cy="148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