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Corbel"/>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rbel-regular.fntdata"/><Relationship Id="rId10" Type="http://schemas.openxmlformats.org/officeDocument/2006/relationships/slide" Target="slides/slide5.xml"/><Relationship Id="rId13" Type="http://schemas.openxmlformats.org/officeDocument/2006/relationships/font" Target="fonts/Corbel-italic.fntdata"/><Relationship Id="rId12"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education/teachers/earlyyears/caringforourpet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Those that do should describe their pet and what they have to do to look after him/her to the person sitting next to them.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Ask some of the children who have done some good listening to describe what their partner told them about their pet.</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Using the five welfare needs symbols, establish with the children what are the five basic needs of pet animals.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Explain that anyone who looks after animals must make sure that they have all of these things all of the time.</a:t>
            </a:r>
            <a:endParaRPr>
              <a:solidFill>
                <a:srgbClr val="003473"/>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7f5b3734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f5b3734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Introduce a toy animal(s) as the classroom pet for the day.</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Using this animal, children learn (using the toy animal but linking to real life pets)</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How to pick up or handle it correctly so that neither they nor the animal gets scared or hurt. The adult stresses how important it is to only touch or pick up an animal if its adult owner says that it is alright to do so </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How to stroke the animal on its side and stroke the same way that the fur grows so the animal doesn’t feel uncomfortable</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They must be gentle so that they don’t hurt the animal </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They must not drop any small animals that they pick up. </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They should not stare directly into a dog’s face.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Using an appropriate brush, children groom the animal, taking care to only brush the same way that the fur grows. Children learn that some pets need to be groomed regularly to keep their fur clean and healthy.</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Optional -Sing the song </a:t>
            </a:r>
            <a:r>
              <a:rPr i="1" lang="en-GB">
                <a:solidFill>
                  <a:schemeClr val="dk1"/>
                </a:solidFill>
                <a:latin typeface="Avenir"/>
                <a:ea typeface="Avenir"/>
                <a:cs typeface="Avenir"/>
                <a:sym typeface="Avenir"/>
              </a:rPr>
              <a:t>My dog Ben  (</a:t>
            </a:r>
            <a:r>
              <a:rPr i="1" lang="en-GB" u="sng">
                <a:solidFill>
                  <a:schemeClr val="hlink"/>
                </a:solidFill>
                <a:latin typeface="Avenir"/>
                <a:ea typeface="Avenir"/>
                <a:cs typeface="Avenir"/>
                <a:sym typeface="Avenir"/>
                <a:hlinkClick r:id="rId2"/>
              </a:rPr>
              <a:t>download from Caring for our pets</a:t>
            </a:r>
            <a:r>
              <a:rPr i="1" lang="en-GB">
                <a:solidFill>
                  <a:schemeClr val="dk1"/>
                </a:solidFill>
                <a:latin typeface="Avenir"/>
                <a:ea typeface="Avenir"/>
                <a:cs typeface="Avenir"/>
                <a:sym typeface="Avenir"/>
              </a:rPr>
              <a:t>)</a:t>
            </a:r>
            <a:endParaRPr i="1">
              <a:solidFill>
                <a:schemeClr val="dk1"/>
              </a:solidFill>
              <a:highlight>
                <a:srgbClr val="F4CCCC"/>
              </a:highlight>
              <a:latin typeface="Avenir"/>
              <a:ea typeface="Avenir"/>
              <a:cs typeface="Avenir"/>
              <a:sym typeface="Avenir"/>
            </a:endParaRPr>
          </a:p>
          <a:p>
            <a:pPr indent="0" lvl="0" marL="0" rtl="0" algn="l">
              <a:lnSpc>
                <a:spcPct val="115000"/>
              </a:lnSpc>
              <a:spcBef>
                <a:spcPts val="0"/>
              </a:spcBef>
              <a:spcAft>
                <a:spcPts val="0"/>
              </a:spcAft>
              <a:buNone/>
            </a:pPr>
            <a:r>
              <a:t/>
            </a:r>
            <a:endParaRPr sz="1150">
              <a:solidFill>
                <a:srgbClr val="003473"/>
              </a:solidFill>
              <a:latin typeface="Corbel"/>
              <a:ea typeface="Corbel"/>
              <a:cs typeface="Corbel"/>
              <a:sym typeface="Corb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f5b37345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f5b37345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Using a toy pet, the children take it in turns to hold the pet and add to the list of what they need to do to look after it. For example, the first child says: “I have got a cat and I need to… give him/her cat food every day.” The second child takes the cat and says: “I have got a cat and I need to … give him/her cat food every day and make sure he/she has clean water all the time.” Continue until the children have met all the needs of the cat </a:t>
            </a:r>
            <a:r>
              <a:rPr lang="en-GB">
                <a:solidFill>
                  <a:schemeClr val="dk1"/>
                </a:solidFill>
                <a:highlight>
                  <a:srgbClr val="F4CCCC"/>
                </a:highlight>
                <a:latin typeface="Avenir"/>
                <a:ea typeface="Avenir"/>
                <a:cs typeface="Avenir"/>
                <a:sym typeface="Avenir"/>
              </a:rPr>
              <a:t>(see teachers’ notes </a:t>
            </a:r>
            <a:r>
              <a:rPr i="1" lang="en-GB">
                <a:solidFill>
                  <a:schemeClr val="dk1"/>
                </a:solidFill>
                <a:highlight>
                  <a:srgbClr val="F4CCCC"/>
                </a:highlight>
                <a:latin typeface="Avenir"/>
                <a:ea typeface="Avenir"/>
                <a:cs typeface="Avenir"/>
                <a:sym typeface="Avenir"/>
              </a:rPr>
              <a:t>Pets’ needs</a:t>
            </a:r>
            <a:r>
              <a:rPr lang="en-GB">
                <a:solidFill>
                  <a:schemeClr val="dk1"/>
                </a:solidFill>
                <a:highlight>
                  <a:srgbClr val="F4CCCC"/>
                </a:highlight>
                <a:latin typeface="Avenir"/>
                <a:ea typeface="Avenir"/>
                <a:cs typeface="Avenir"/>
                <a:sym typeface="Avenir"/>
              </a:rPr>
              <a:t>).</a:t>
            </a:r>
            <a:endParaRPr>
              <a:solidFill>
                <a:schemeClr val="dk1"/>
              </a:solidFill>
              <a:highlight>
                <a:srgbClr val="F4CCCC"/>
              </a:highlight>
              <a:latin typeface="Avenir"/>
              <a:ea typeface="Avenir"/>
              <a:cs typeface="Avenir"/>
              <a:sym typeface="Avenir"/>
            </a:endParaRPr>
          </a:p>
          <a:p>
            <a:pPr indent="0" lvl="0" marL="0" rtl="0" algn="l">
              <a:lnSpc>
                <a:spcPct val="115000"/>
              </a:lnSpc>
              <a:spcBef>
                <a:spcPts val="0"/>
              </a:spcBef>
              <a:spcAft>
                <a:spcPts val="0"/>
              </a:spcAft>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Extension - Storytelling including the activity sheets </a:t>
            </a:r>
            <a:r>
              <a:rPr i="1" lang="en-GB">
                <a:solidFill>
                  <a:schemeClr val="dk1"/>
                </a:solidFill>
                <a:latin typeface="Avenir"/>
                <a:ea typeface="Avenir"/>
                <a:cs typeface="Avenir"/>
                <a:sym typeface="Avenir"/>
              </a:rPr>
              <a:t>Smoky’s new home</a:t>
            </a:r>
            <a:r>
              <a:rPr lang="en-GB">
                <a:solidFill>
                  <a:schemeClr val="dk1"/>
                </a:solidFill>
                <a:latin typeface="Avenir"/>
                <a:ea typeface="Avenir"/>
                <a:cs typeface="Avenir"/>
                <a:sym typeface="Avenir"/>
              </a:rPr>
              <a:t> (Images &amp; Activity Sheets - </a:t>
            </a:r>
            <a:r>
              <a:rPr lang="en-GB">
                <a:solidFill>
                  <a:schemeClr val="dk1"/>
                </a:solidFill>
                <a:highlight>
                  <a:srgbClr val="F4CCCC"/>
                </a:highlight>
                <a:latin typeface="Avenir"/>
                <a:ea typeface="Avenir"/>
                <a:cs typeface="Avenir"/>
                <a:sym typeface="Avenir"/>
              </a:rPr>
              <a:t>see </a:t>
            </a:r>
            <a:r>
              <a:rPr i="1" lang="en-GB">
                <a:solidFill>
                  <a:schemeClr val="dk1"/>
                </a:solidFill>
                <a:highlight>
                  <a:srgbClr val="F4CCCC"/>
                </a:highlight>
                <a:latin typeface="Avenir"/>
                <a:ea typeface="Avenir"/>
                <a:cs typeface="Avenir"/>
                <a:sym typeface="Avenir"/>
              </a:rPr>
              <a:t>Downloads </a:t>
            </a:r>
            <a:r>
              <a:rPr lang="en-GB">
                <a:solidFill>
                  <a:schemeClr val="dk1"/>
                </a:solidFill>
                <a:highlight>
                  <a:srgbClr val="F4CCCC"/>
                </a:highlight>
                <a:latin typeface="Avenir"/>
                <a:ea typeface="Avenir"/>
                <a:cs typeface="Avenir"/>
                <a:sym typeface="Avenir"/>
              </a:rPr>
              <a:t>tab),</a:t>
            </a:r>
            <a:r>
              <a:rPr lang="en-GB">
                <a:solidFill>
                  <a:schemeClr val="dk1"/>
                </a:solidFill>
                <a:latin typeface="Avenir"/>
                <a:ea typeface="Avenir"/>
                <a:cs typeface="Avenir"/>
                <a:sym typeface="Avenir"/>
              </a:rPr>
              <a:t> toy rabbits, an RSPCA </a:t>
            </a:r>
            <a:r>
              <a:rPr lang="en-GB">
                <a:solidFill>
                  <a:schemeClr val="dk1"/>
                </a:solidFill>
                <a:latin typeface="Avenir"/>
                <a:ea typeface="Avenir"/>
                <a:cs typeface="Avenir"/>
                <a:sym typeface="Avenir"/>
              </a:rPr>
              <a:t>inspector</a:t>
            </a:r>
            <a:r>
              <a:rPr lang="en-GB">
                <a:solidFill>
                  <a:schemeClr val="dk1"/>
                </a:solidFill>
                <a:latin typeface="Avenir"/>
                <a:ea typeface="Avenir"/>
                <a:cs typeface="Avenir"/>
                <a:sym typeface="Avenir"/>
              </a:rPr>
              <a:t> hat and a ‘reserved’ sign. A small group of children listen to and then retell the story of Smoky, using the props provided.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f5b37345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f5b37345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Avenir"/>
                <a:ea typeface="Avenir"/>
                <a:cs typeface="Avenir"/>
                <a:sym typeface="Avenir"/>
              </a:rPr>
              <a:t>Part 3 - Put out a selection of pet care items </a:t>
            </a:r>
            <a:r>
              <a:rPr lang="en-GB">
                <a:solidFill>
                  <a:schemeClr val="dk1"/>
                </a:solidFill>
                <a:highlight>
                  <a:srgbClr val="F4CCCC"/>
                </a:highlight>
                <a:latin typeface="Avenir"/>
                <a:ea typeface="Avenir"/>
                <a:cs typeface="Avenir"/>
                <a:sym typeface="Avenir"/>
              </a:rPr>
              <a:t>(see teachers’ notes </a:t>
            </a:r>
            <a:r>
              <a:rPr i="1" lang="en-GB">
                <a:solidFill>
                  <a:schemeClr val="dk1"/>
                </a:solidFill>
                <a:highlight>
                  <a:srgbClr val="F4CCCC"/>
                </a:highlight>
                <a:latin typeface="Avenir"/>
                <a:ea typeface="Avenir"/>
                <a:cs typeface="Avenir"/>
                <a:sym typeface="Avenir"/>
              </a:rPr>
              <a:t>Pet care items</a:t>
            </a:r>
            <a:r>
              <a:rPr lang="en-GB">
                <a:solidFill>
                  <a:schemeClr val="dk1"/>
                </a:solidFill>
                <a:latin typeface="Avenir"/>
                <a:ea typeface="Avenir"/>
                <a:cs typeface="Avenir"/>
                <a:sym typeface="Avenir"/>
              </a:rPr>
              <a:t>), pet photos (</a:t>
            </a:r>
            <a:r>
              <a:rPr lang="en-GB">
                <a:solidFill>
                  <a:schemeClr val="dk1"/>
                </a:solidFill>
                <a:highlight>
                  <a:srgbClr val="F4CCCC"/>
                </a:highlight>
                <a:latin typeface="Avenir"/>
                <a:ea typeface="Avenir"/>
                <a:cs typeface="Avenir"/>
                <a:sym typeface="Avenir"/>
              </a:rPr>
              <a:t>see collection of images </a:t>
            </a:r>
            <a:r>
              <a:rPr i="1" lang="en-GB">
                <a:solidFill>
                  <a:schemeClr val="dk1"/>
                </a:solidFill>
                <a:highlight>
                  <a:srgbClr val="F4CCCC"/>
                </a:highlight>
                <a:latin typeface="Avenir"/>
                <a:ea typeface="Avenir"/>
                <a:cs typeface="Avenir"/>
                <a:sym typeface="Avenir"/>
              </a:rPr>
              <a:t>Pets</a:t>
            </a:r>
            <a:r>
              <a:rPr lang="en-GB">
                <a:solidFill>
                  <a:schemeClr val="dk1"/>
                </a:solidFill>
                <a:highlight>
                  <a:srgbClr val="F4CCCC"/>
                </a:highlight>
                <a:latin typeface="Avenir"/>
                <a:ea typeface="Avenir"/>
                <a:cs typeface="Avenir"/>
                <a:sym typeface="Avenir"/>
              </a:rPr>
              <a:t>)</a:t>
            </a:r>
            <a:r>
              <a:rPr lang="en-GB">
                <a:solidFill>
                  <a:schemeClr val="dk1"/>
                </a:solidFill>
                <a:latin typeface="Avenir"/>
                <a:ea typeface="Avenir"/>
                <a:cs typeface="Avenir"/>
                <a:sym typeface="Avenir"/>
              </a:rPr>
              <a:t> and some sorting rings. Children should sort the items according to which pet they are for or can just name or explore the items.</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Create a veterinary or animal welfare clinic as a role-play area. Include some toy animals, toy syringes, stethoscopes, bandages, empty bottles and packets from veterinary medicines, an area for keeping animals that need to stay in, a waiting area, etc </a:t>
            </a:r>
            <a:r>
              <a:rPr lang="en-GB">
                <a:solidFill>
                  <a:schemeClr val="dk1"/>
                </a:solidFill>
                <a:highlight>
                  <a:srgbClr val="F4CCCC"/>
                </a:highlight>
                <a:latin typeface="Avenir"/>
                <a:ea typeface="Avenir"/>
                <a:cs typeface="Avenir"/>
                <a:sym typeface="Avenir"/>
              </a:rPr>
              <a:t>(see teachers’ notes </a:t>
            </a:r>
            <a:r>
              <a:rPr i="1" lang="en-GB">
                <a:solidFill>
                  <a:schemeClr val="dk1"/>
                </a:solidFill>
                <a:highlight>
                  <a:srgbClr val="F4CCCC"/>
                </a:highlight>
                <a:latin typeface="Avenir"/>
                <a:ea typeface="Avenir"/>
                <a:cs typeface="Avenir"/>
                <a:sym typeface="Avenir"/>
              </a:rPr>
              <a:t>Vet clinic role play area</a:t>
            </a:r>
            <a:r>
              <a:rPr lang="en-GB">
                <a:solidFill>
                  <a:schemeClr val="dk1"/>
                </a:solidFill>
                <a:highlight>
                  <a:srgbClr val="F4CCCC"/>
                </a:highlight>
                <a:latin typeface="Avenir"/>
                <a:ea typeface="Avenir"/>
                <a:cs typeface="Avenir"/>
                <a:sym typeface="Avenir"/>
              </a:rPr>
              <a:t> for a suggested layout)</a:t>
            </a:r>
            <a:r>
              <a:rPr lang="en-GB">
                <a:solidFill>
                  <a:schemeClr val="dk1"/>
                </a:solidFill>
                <a:latin typeface="Avenir"/>
                <a:ea typeface="Avenir"/>
                <a:cs typeface="Avenir"/>
                <a:sym typeface="Avenir"/>
              </a:rPr>
              <a:t>. Stress that the medicines given to animals are special and animals should never be given medicine that is meant for humans.</a:t>
            </a:r>
            <a:endParaRPr>
              <a:solidFill>
                <a:srgbClr val="003473"/>
              </a:solidFill>
              <a:highlight>
                <a:schemeClr val="lt1"/>
              </a:highlight>
              <a:latin typeface="Avenir"/>
              <a:ea typeface="Avenir"/>
              <a:cs typeface="Avenir"/>
              <a:sym typeface="Aveni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f5b37345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f5b37345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An adult takes a ‘phone call’ about a pet that is not being looked after properly </a:t>
            </a:r>
            <a:r>
              <a:rPr lang="en-GB">
                <a:solidFill>
                  <a:schemeClr val="dk1"/>
                </a:solidFill>
                <a:highlight>
                  <a:srgbClr val="FFFFFF"/>
                </a:highlight>
                <a:latin typeface="Avenir"/>
                <a:ea typeface="Avenir"/>
                <a:cs typeface="Avenir"/>
                <a:sym typeface="Avenir"/>
              </a:rPr>
              <a:t>(for suggestions see teachers’ notes </a:t>
            </a:r>
            <a:r>
              <a:rPr i="1" lang="en-GB">
                <a:solidFill>
                  <a:schemeClr val="dk1"/>
                </a:solidFill>
                <a:highlight>
                  <a:srgbClr val="F4CCCC"/>
                </a:highlight>
                <a:latin typeface="Avenir"/>
                <a:ea typeface="Avenir"/>
                <a:cs typeface="Avenir"/>
                <a:sym typeface="Avenir"/>
              </a:rPr>
              <a:t>Animals in need</a:t>
            </a:r>
            <a:r>
              <a:rPr lang="en-GB">
                <a:solidFill>
                  <a:schemeClr val="dk1"/>
                </a:solidFill>
                <a:highlight>
                  <a:srgbClr val="F4CCCC"/>
                </a:highlight>
                <a:latin typeface="Avenir"/>
                <a:ea typeface="Avenir"/>
                <a:cs typeface="Avenir"/>
                <a:sym typeface="Avenir"/>
              </a:rPr>
              <a:t>)</a:t>
            </a:r>
            <a:r>
              <a:rPr lang="en-GB">
                <a:solidFill>
                  <a:schemeClr val="dk1"/>
                </a:solidFill>
                <a:highlight>
                  <a:srgbClr val="FFFFFF"/>
                </a:highlight>
                <a:latin typeface="Avenir"/>
                <a:ea typeface="Avenir"/>
                <a:cs typeface="Avenir"/>
                <a:sym typeface="Avenir"/>
              </a:rPr>
              <a:t>. </a:t>
            </a:r>
            <a:r>
              <a:rPr lang="en-GB">
                <a:solidFill>
                  <a:schemeClr val="dk1"/>
                </a:solidFill>
                <a:latin typeface="Avenir"/>
                <a:ea typeface="Avenir"/>
                <a:cs typeface="Avenir"/>
                <a:sym typeface="Avenir"/>
              </a:rPr>
              <a:t>He/she invites a group of children to put on their RSPCA hats and accompany them to where the animal lives, where they find a toy animal. The children give suggestions as to what aspects of the pet’s care are lacking. They discuss what needs to be done to improve the situation. They can then return later to check for an improvement.</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Homework - One of the toy pets can be taken home overnight in turn by the children. Each child can ask an adult at home to help them to record what jobs they did to care for the pet during its time with them.</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Avenir"/>
                <a:ea typeface="Avenir"/>
                <a:cs typeface="Avenir"/>
                <a:sym typeface="Avenir"/>
              </a:rPr>
              <a:t>Homework 2 - Ask the children to bring in a photo of either their own pet or a pet that they know and describe him/her to the rest of the class. These could then form part of a display </a:t>
            </a:r>
            <a:endParaRPr>
              <a:solidFill>
                <a:srgbClr val="003473"/>
              </a:solidFill>
              <a:highlight>
                <a:srgbClr val="FFFFFF"/>
              </a:highlight>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education.rspca.org.uk/documents/1494931/0/755_AS_My_dog_Ben_RH.pdf/588cb3d9-c9f6-2ac5-d846-ec82625744df?t=160828446272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7.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062650" y="299775"/>
            <a:ext cx="5018700" cy="73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000"/>
              <a:t>Caring For Our Pets</a:t>
            </a:r>
            <a:endParaRPr b="1" sz="4000"/>
          </a:p>
        </p:txBody>
      </p:sp>
      <p:pic>
        <p:nvPicPr>
          <p:cNvPr id="55" name="Google Shape;55;p13"/>
          <p:cNvPicPr preferRelativeResize="0"/>
          <p:nvPr/>
        </p:nvPicPr>
        <p:blipFill rotWithShape="1">
          <a:blip r:embed="rId3">
            <a:alphaModFix/>
          </a:blip>
          <a:srcRect b="0" l="12132" r="12132" t="0"/>
          <a:stretch/>
        </p:blipFill>
        <p:spPr>
          <a:xfrm>
            <a:off x="5350360" y="1846301"/>
            <a:ext cx="653025" cy="609600"/>
          </a:xfrm>
          <a:prstGeom prst="rect">
            <a:avLst/>
          </a:prstGeom>
          <a:noFill/>
          <a:ln cap="flat" cmpd="sng" w="12700">
            <a:solidFill>
              <a:srgbClr val="000000"/>
            </a:solidFill>
            <a:prstDash val="solid"/>
            <a:miter lim="8000"/>
            <a:headEnd len="sm" w="sm" type="none"/>
            <a:tailEnd len="sm" w="sm" type="none"/>
          </a:ln>
        </p:spPr>
      </p:pic>
      <p:pic>
        <p:nvPicPr>
          <p:cNvPr id="56" name="Google Shape;56;p13"/>
          <p:cNvPicPr preferRelativeResize="0"/>
          <p:nvPr/>
        </p:nvPicPr>
        <p:blipFill rotWithShape="1">
          <a:blip r:embed="rId4">
            <a:alphaModFix/>
          </a:blip>
          <a:srcRect b="0" l="8955" r="8955" t="0"/>
          <a:stretch/>
        </p:blipFill>
        <p:spPr>
          <a:xfrm>
            <a:off x="6708488" y="1846300"/>
            <a:ext cx="707799" cy="609600"/>
          </a:xfrm>
          <a:prstGeom prst="rect">
            <a:avLst/>
          </a:prstGeom>
          <a:noFill/>
          <a:ln cap="flat" cmpd="sng" w="12700">
            <a:solidFill>
              <a:srgbClr val="000000"/>
            </a:solidFill>
            <a:prstDash val="solid"/>
            <a:miter lim="8000"/>
            <a:headEnd len="sm" w="sm" type="none"/>
            <a:tailEnd len="sm" w="sm" type="none"/>
          </a:ln>
        </p:spPr>
      </p:pic>
      <p:pic>
        <p:nvPicPr>
          <p:cNvPr id="57" name="Google Shape;57;p13"/>
          <p:cNvPicPr preferRelativeResize="0"/>
          <p:nvPr/>
        </p:nvPicPr>
        <p:blipFill rotWithShape="1">
          <a:blip r:embed="rId5">
            <a:alphaModFix/>
          </a:blip>
          <a:srcRect b="0" l="12132" r="12132" t="0"/>
          <a:stretch/>
        </p:blipFill>
        <p:spPr>
          <a:xfrm>
            <a:off x="8111825" y="1846300"/>
            <a:ext cx="653025" cy="609600"/>
          </a:xfrm>
          <a:prstGeom prst="rect">
            <a:avLst/>
          </a:prstGeom>
          <a:noFill/>
          <a:ln cap="flat" cmpd="sng" w="12700">
            <a:solidFill>
              <a:srgbClr val="000000"/>
            </a:solidFill>
            <a:prstDash val="solid"/>
            <a:miter lim="8000"/>
            <a:headEnd len="sm" w="sm" type="none"/>
            <a:tailEnd len="sm" w="sm" type="none"/>
          </a:ln>
        </p:spPr>
      </p:pic>
      <p:pic>
        <p:nvPicPr>
          <p:cNvPr id="58" name="Google Shape;58;p13"/>
          <p:cNvPicPr preferRelativeResize="0"/>
          <p:nvPr/>
        </p:nvPicPr>
        <p:blipFill rotWithShape="1">
          <a:blip r:embed="rId6">
            <a:alphaModFix/>
          </a:blip>
          <a:srcRect b="0" l="13962" r="13955" t="0"/>
          <a:stretch/>
        </p:blipFill>
        <p:spPr>
          <a:xfrm>
            <a:off x="6070020" y="2616950"/>
            <a:ext cx="621526" cy="609600"/>
          </a:xfrm>
          <a:prstGeom prst="rect">
            <a:avLst/>
          </a:prstGeom>
          <a:noFill/>
          <a:ln cap="flat" cmpd="sng" w="12700">
            <a:solidFill>
              <a:srgbClr val="000000"/>
            </a:solidFill>
            <a:prstDash val="solid"/>
            <a:miter lim="8000"/>
            <a:headEnd len="sm" w="sm" type="none"/>
            <a:tailEnd len="sm" w="sm" type="none"/>
          </a:ln>
        </p:spPr>
      </p:pic>
      <p:pic>
        <p:nvPicPr>
          <p:cNvPr id="59" name="Google Shape;59;p13"/>
          <p:cNvPicPr preferRelativeResize="0"/>
          <p:nvPr/>
        </p:nvPicPr>
        <p:blipFill rotWithShape="1">
          <a:blip r:embed="rId7">
            <a:alphaModFix/>
          </a:blip>
          <a:srcRect b="0" l="13962" r="13955" t="0"/>
          <a:stretch/>
        </p:blipFill>
        <p:spPr>
          <a:xfrm>
            <a:off x="7463038" y="2616950"/>
            <a:ext cx="621526" cy="609600"/>
          </a:xfrm>
          <a:prstGeom prst="rect">
            <a:avLst/>
          </a:prstGeom>
          <a:noFill/>
          <a:ln cap="flat" cmpd="sng" w="12700">
            <a:solidFill>
              <a:srgbClr val="000000"/>
            </a:solidFill>
            <a:prstDash val="solid"/>
            <a:miter lim="8000"/>
            <a:headEnd len="sm" w="sm" type="none"/>
            <a:tailEnd len="sm" w="sm" type="none"/>
          </a:ln>
        </p:spPr>
      </p:pic>
      <p:sp>
        <p:nvSpPr>
          <p:cNvPr id="60" name="Google Shape;60;p13"/>
          <p:cNvSpPr txBox="1"/>
          <p:nvPr/>
        </p:nvSpPr>
        <p:spPr>
          <a:xfrm>
            <a:off x="1278800" y="1762913"/>
            <a:ext cx="2738700" cy="4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Who has a pet at home?</a:t>
            </a:r>
            <a:endParaRPr sz="1600"/>
          </a:p>
        </p:txBody>
      </p:sp>
      <p:sp>
        <p:nvSpPr>
          <p:cNvPr id="61" name="Google Shape;61;p13"/>
          <p:cNvSpPr txBox="1"/>
          <p:nvPr/>
        </p:nvSpPr>
        <p:spPr>
          <a:xfrm>
            <a:off x="1125950" y="3107238"/>
            <a:ext cx="3809400" cy="7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Can you tell the person sitting next to you about him or her?</a:t>
            </a:r>
            <a:endParaRPr sz="1600"/>
          </a:p>
        </p:txBody>
      </p:sp>
      <p:sp>
        <p:nvSpPr>
          <p:cNvPr id="62" name="Google Shape;62;p13"/>
          <p:cNvSpPr txBox="1"/>
          <p:nvPr/>
        </p:nvSpPr>
        <p:spPr>
          <a:xfrm>
            <a:off x="1349900" y="2404775"/>
            <a:ext cx="3209100" cy="7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What do you have to do to look after your pet?</a:t>
            </a:r>
            <a:endParaRPr sz="1600"/>
          </a:p>
        </p:txBody>
      </p:sp>
      <p:sp>
        <p:nvSpPr>
          <p:cNvPr id="63" name="Google Shape;63;p13"/>
          <p:cNvSpPr txBox="1"/>
          <p:nvPr/>
        </p:nvSpPr>
        <p:spPr>
          <a:xfrm>
            <a:off x="105350" y="3885925"/>
            <a:ext cx="4780800" cy="7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a:t>Can somebody tell the class about their partners pet?</a:t>
            </a:r>
            <a:endParaRPr b="1" sz="1700"/>
          </a:p>
        </p:txBody>
      </p:sp>
      <p:sp>
        <p:nvSpPr>
          <p:cNvPr id="64" name="Google Shape;64;p13"/>
          <p:cNvSpPr txBox="1"/>
          <p:nvPr/>
        </p:nvSpPr>
        <p:spPr>
          <a:xfrm>
            <a:off x="1461925" y="1114575"/>
            <a:ext cx="1718700" cy="4968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u="sng"/>
              <a:t>Starter</a:t>
            </a:r>
            <a:endParaRPr b="1" sz="2000" u="sng"/>
          </a:p>
        </p:txBody>
      </p:sp>
      <p:pic>
        <p:nvPicPr>
          <p:cNvPr id="65" name="Google Shape;65;p13"/>
          <p:cNvPicPr preferRelativeResize="0"/>
          <p:nvPr/>
        </p:nvPicPr>
        <p:blipFill>
          <a:blip r:embed="rId8">
            <a:alphaModFix/>
          </a:blip>
          <a:stretch>
            <a:fillRect/>
          </a:stretch>
        </p:blipFill>
        <p:spPr>
          <a:xfrm flipH="1">
            <a:off x="382499" y="1061386"/>
            <a:ext cx="891197" cy="1419601"/>
          </a:xfrm>
          <a:prstGeom prst="rect">
            <a:avLst/>
          </a:prstGeom>
          <a:noFill/>
          <a:ln>
            <a:noFill/>
          </a:ln>
        </p:spPr>
      </p:pic>
      <p:sp>
        <p:nvSpPr>
          <p:cNvPr id="66" name="Google Shape;66;p13"/>
          <p:cNvSpPr txBox="1"/>
          <p:nvPr/>
        </p:nvSpPr>
        <p:spPr>
          <a:xfrm>
            <a:off x="5503250" y="3367100"/>
            <a:ext cx="3383700" cy="122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600">
                <a:solidFill>
                  <a:schemeClr val="dk1"/>
                </a:solidFill>
              </a:rPr>
              <a:t>A</a:t>
            </a:r>
            <a:r>
              <a:rPr lang="en-GB" sz="1600">
                <a:solidFill>
                  <a:schemeClr val="dk1"/>
                </a:solidFill>
              </a:rPr>
              <a:t>nyone who looks after animals </a:t>
            </a:r>
            <a:r>
              <a:rPr b="1" lang="en-GB" sz="1600" u="sng">
                <a:solidFill>
                  <a:schemeClr val="dk1"/>
                </a:solidFill>
              </a:rPr>
              <a:t>must</a:t>
            </a:r>
            <a:r>
              <a:rPr lang="en-GB" sz="1600">
                <a:solidFill>
                  <a:schemeClr val="dk1"/>
                </a:solidFill>
              </a:rPr>
              <a:t> make sure that they have </a:t>
            </a:r>
            <a:r>
              <a:rPr b="1" lang="en-GB" sz="1600" u="sng">
                <a:solidFill>
                  <a:schemeClr val="dk1"/>
                </a:solidFill>
              </a:rPr>
              <a:t>all </a:t>
            </a:r>
            <a:r>
              <a:rPr lang="en-GB" sz="1600">
                <a:solidFill>
                  <a:schemeClr val="dk1"/>
                </a:solidFill>
              </a:rPr>
              <a:t>of these things all of the time.</a:t>
            </a:r>
            <a:endParaRPr sz="1600">
              <a:solidFill>
                <a:srgbClr val="003473"/>
              </a:solidFill>
            </a:endParaRPr>
          </a:p>
        </p:txBody>
      </p:sp>
      <p:sp>
        <p:nvSpPr>
          <p:cNvPr id="67" name="Google Shape;67;p13"/>
          <p:cNvSpPr txBox="1"/>
          <p:nvPr/>
        </p:nvSpPr>
        <p:spPr>
          <a:xfrm>
            <a:off x="5503250" y="1145600"/>
            <a:ext cx="3000000" cy="496800"/>
          </a:xfrm>
          <a:prstGeom prst="rect">
            <a:avLst/>
          </a:prstGeom>
          <a:solidFill>
            <a:srgbClr val="C9DAF8"/>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000" u="sng">
                <a:solidFill>
                  <a:schemeClr val="dk1"/>
                </a:solidFill>
              </a:rPr>
              <a:t>The 5 Welfare Needs</a:t>
            </a:r>
            <a:endParaRPr b="1" sz="2000" u="sng">
              <a:solidFill>
                <a:srgbClr val="003473"/>
              </a:solidFill>
            </a:endParaRPr>
          </a:p>
        </p:txBody>
      </p:sp>
      <p:sp>
        <p:nvSpPr>
          <p:cNvPr id="68" name="Google Shape;68;p13"/>
          <p:cNvSpPr txBox="1"/>
          <p:nvPr/>
        </p:nvSpPr>
        <p:spPr>
          <a:xfrm>
            <a:off x="5503250" y="1145600"/>
            <a:ext cx="3000000" cy="496800"/>
          </a:xfrm>
          <a:prstGeom prst="rect">
            <a:avLst/>
          </a:prstGeom>
          <a:solidFill>
            <a:srgbClr val="C9DAF8"/>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000" u="sng">
                <a:solidFill>
                  <a:schemeClr val="dk1"/>
                </a:solidFill>
              </a:rPr>
              <a:t>What are they?</a:t>
            </a:r>
            <a:endParaRPr b="1" sz="2000" u="sng">
              <a:solidFill>
                <a:srgbClr val="003473"/>
              </a:solidFill>
            </a:endParaRPr>
          </a:p>
        </p:txBody>
      </p:sp>
      <p:pic>
        <p:nvPicPr>
          <p:cNvPr id="69" name="Google Shape;69;p13"/>
          <p:cNvPicPr preferRelativeResize="0"/>
          <p:nvPr/>
        </p:nvPicPr>
        <p:blipFill>
          <a:blip r:embed="rId9">
            <a:alphaModFix/>
          </a:blip>
          <a:stretch>
            <a:fillRect/>
          </a:stretch>
        </p:blipFill>
        <p:spPr>
          <a:xfrm>
            <a:off x="3938520" y="1789975"/>
            <a:ext cx="844430" cy="609575"/>
          </a:xfrm>
          <a:prstGeom prst="rect">
            <a:avLst/>
          </a:prstGeom>
          <a:noFill/>
          <a:ln>
            <a:noFill/>
          </a:ln>
        </p:spPr>
      </p:pic>
      <p:pic>
        <p:nvPicPr>
          <p:cNvPr id="70" name="Google Shape;70;p13"/>
          <p:cNvPicPr preferRelativeResize="0"/>
          <p:nvPr/>
        </p:nvPicPr>
        <p:blipFill>
          <a:blip r:embed="rId10">
            <a:alphaModFix/>
          </a:blip>
          <a:stretch>
            <a:fillRect/>
          </a:stretch>
        </p:blipFill>
        <p:spPr>
          <a:xfrm rot="-1979000">
            <a:off x="405292" y="2765813"/>
            <a:ext cx="995016" cy="994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nvSpPr>
        <p:spPr>
          <a:xfrm>
            <a:off x="2478950" y="183450"/>
            <a:ext cx="3635700" cy="68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chemeClr val="dk1"/>
                </a:solidFill>
              </a:rPr>
              <a:t>Our Classroom Pet</a:t>
            </a:r>
            <a:endParaRPr b="1" sz="3000"/>
          </a:p>
        </p:txBody>
      </p:sp>
      <p:sp>
        <p:nvSpPr>
          <p:cNvPr id="76" name="Google Shape;76;p14"/>
          <p:cNvSpPr txBox="1"/>
          <p:nvPr/>
        </p:nvSpPr>
        <p:spPr>
          <a:xfrm>
            <a:off x="4266825" y="857025"/>
            <a:ext cx="4561200" cy="2100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700">
                <a:solidFill>
                  <a:schemeClr val="dk1"/>
                </a:solidFill>
              </a:rPr>
              <a:t>Today we will learn:</a:t>
            </a:r>
            <a:endParaRPr b="1" sz="1700">
              <a:solidFill>
                <a:schemeClr val="dk1"/>
              </a:solidFill>
            </a:endParaRPr>
          </a:p>
          <a:p>
            <a:pPr indent="0" lvl="0" marL="0" rtl="0" algn="l">
              <a:lnSpc>
                <a:spcPct val="115000"/>
              </a:lnSpc>
              <a:spcBef>
                <a:spcPts val="0"/>
              </a:spcBef>
              <a:spcAft>
                <a:spcPts val="0"/>
              </a:spcAft>
              <a:buNone/>
            </a:pPr>
            <a:r>
              <a:rPr lang="en-GB" sz="1500">
                <a:solidFill>
                  <a:schemeClr val="dk1"/>
                </a:solidFill>
              </a:rPr>
              <a:t>-   </a:t>
            </a:r>
            <a:r>
              <a:rPr lang="en-GB" sz="1500">
                <a:solidFill>
                  <a:schemeClr val="dk1"/>
                </a:solidFill>
              </a:rPr>
              <a:t>How to pick up or handle an animal correctly. ONLY touch or pick up an animal if its adult owner says that it is OK.</a:t>
            </a:r>
            <a:endParaRPr sz="1500">
              <a:solidFill>
                <a:schemeClr val="dk1"/>
              </a:solidFill>
            </a:endParaRPr>
          </a:p>
          <a:p>
            <a:pPr indent="0" lvl="0" marL="0" rtl="0" algn="l">
              <a:lnSpc>
                <a:spcPct val="115000"/>
              </a:lnSpc>
              <a:spcBef>
                <a:spcPts val="0"/>
              </a:spcBef>
              <a:spcAft>
                <a:spcPts val="0"/>
              </a:spcAft>
              <a:buNone/>
            </a:pPr>
            <a:r>
              <a:rPr lang="en-GB" sz="1500">
                <a:solidFill>
                  <a:schemeClr val="dk1"/>
                </a:solidFill>
              </a:rPr>
              <a:t>-   How to stroke an animal on its side and stroke the same way that the fur grows.</a:t>
            </a:r>
            <a:endParaRPr sz="1500">
              <a:solidFill>
                <a:schemeClr val="dk1"/>
              </a:solidFill>
            </a:endParaRPr>
          </a:p>
          <a:p>
            <a:pPr indent="0" lvl="0" marL="0" rtl="0" algn="l">
              <a:lnSpc>
                <a:spcPct val="115000"/>
              </a:lnSpc>
              <a:spcBef>
                <a:spcPts val="0"/>
              </a:spcBef>
              <a:spcAft>
                <a:spcPts val="0"/>
              </a:spcAft>
              <a:buNone/>
            </a:pPr>
            <a:r>
              <a:rPr lang="en-GB" sz="1500">
                <a:solidFill>
                  <a:schemeClr val="dk1"/>
                </a:solidFill>
              </a:rPr>
              <a:t>-    Never drop an animal or stare into its face.</a:t>
            </a:r>
            <a:endParaRPr sz="1500">
              <a:solidFill>
                <a:schemeClr val="dk1"/>
              </a:solidFill>
            </a:endParaRPr>
          </a:p>
        </p:txBody>
      </p:sp>
      <p:sp>
        <p:nvSpPr>
          <p:cNvPr id="77" name="Google Shape;77;p14"/>
          <p:cNvSpPr txBox="1"/>
          <p:nvPr/>
        </p:nvSpPr>
        <p:spPr>
          <a:xfrm>
            <a:off x="363950" y="923925"/>
            <a:ext cx="3544200" cy="4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u="sng"/>
              <a:t>Let’s meet our Classroom Pet!</a:t>
            </a:r>
            <a:endParaRPr b="1" sz="2000" u="sng"/>
          </a:p>
        </p:txBody>
      </p:sp>
      <p:pic>
        <p:nvPicPr>
          <p:cNvPr id="78" name="Google Shape;78;p14"/>
          <p:cNvPicPr preferRelativeResize="0"/>
          <p:nvPr/>
        </p:nvPicPr>
        <p:blipFill>
          <a:blip r:embed="rId3">
            <a:alphaModFix/>
          </a:blip>
          <a:stretch>
            <a:fillRect/>
          </a:stretch>
        </p:blipFill>
        <p:spPr>
          <a:xfrm>
            <a:off x="1349425" y="1441038"/>
            <a:ext cx="1573250" cy="2208074"/>
          </a:xfrm>
          <a:prstGeom prst="rect">
            <a:avLst/>
          </a:prstGeom>
          <a:noFill/>
          <a:ln>
            <a:noFill/>
          </a:ln>
        </p:spPr>
      </p:pic>
      <p:sp>
        <p:nvSpPr>
          <p:cNvPr id="79" name="Google Shape;79;p14"/>
          <p:cNvSpPr txBox="1"/>
          <p:nvPr/>
        </p:nvSpPr>
        <p:spPr>
          <a:xfrm>
            <a:off x="353225" y="3775925"/>
            <a:ext cx="3544200" cy="6852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Remember we must always </a:t>
            </a:r>
            <a:r>
              <a:rPr b="1" lang="en-GB" sz="1600" u="sng"/>
              <a:t>BE GENTLE</a:t>
            </a:r>
            <a:r>
              <a:rPr lang="en-GB" sz="1600"/>
              <a:t> so that we don’t hurt him.</a:t>
            </a:r>
            <a:endParaRPr sz="1600"/>
          </a:p>
        </p:txBody>
      </p:sp>
      <p:sp>
        <p:nvSpPr>
          <p:cNvPr id="80" name="Google Shape;80;p14"/>
          <p:cNvSpPr txBox="1"/>
          <p:nvPr/>
        </p:nvSpPr>
        <p:spPr>
          <a:xfrm>
            <a:off x="4409250" y="3035350"/>
            <a:ext cx="4311000" cy="97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700" u="sng">
                <a:solidFill>
                  <a:schemeClr val="dk1"/>
                </a:solidFill>
              </a:rPr>
              <a:t>Task:</a:t>
            </a:r>
            <a:r>
              <a:rPr lang="en-GB" sz="1500">
                <a:solidFill>
                  <a:schemeClr val="dk1"/>
                </a:solidFill>
              </a:rPr>
              <a:t> Let’s learn how to groom our pet. You will need to brush him the correct way and why it is important that some animals must be groomed.</a:t>
            </a:r>
            <a:endParaRPr sz="1500"/>
          </a:p>
        </p:txBody>
      </p:sp>
      <p:sp>
        <p:nvSpPr>
          <p:cNvPr id="81" name="Google Shape;81;p14"/>
          <p:cNvSpPr txBox="1"/>
          <p:nvPr/>
        </p:nvSpPr>
        <p:spPr>
          <a:xfrm>
            <a:off x="5356950" y="4156325"/>
            <a:ext cx="1990500" cy="3180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a:solidFill>
                  <a:schemeClr val="dk1"/>
                </a:solidFill>
              </a:rPr>
              <a:t>Sing “</a:t>
            </a:r>
            <a:r>
              <a:rPr b="1" lang="en-GB" u="sng">
                <a:solidFill>
                  <a:schemeClr val="hlink"/>
                </a:solidFill>
                <a:hlinkClick r:id="rId4"/>
              </a:rPr>
              <a:t>My Dog Ben</a:t>
            </a:r>
            <a:r>
              <a:rPr b="1" lang="en-GB">
                <a:solidFill>
                  <a:schemeClr val="dk1"/>
                </a:solidFill>
              </a:rPr>
              <a:t>”</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3113100" y="291925"/>
            <a:ext cx="2917800" cy="6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t>Memory Game</a:t>
            </a:r>
            <a:endParaRPr b="1" sz="3000">
              <a:solidFill>
                <a:srgbClr val="0000FF"/>
              </a:solidFill>
            </a:endParaRPr>
          </a:p>
        </p:txBody>
      </p:sp>
      <p:sp>
        <p:nvSpPr>
          <p:cNvPr id="87" name="Google Shape;87;p15"/>
          <p:cNvSpPr txBox="1"/>
          <p:nvPr/>
        </p:nvSpPr>
        <p:spPr>
          <a:xfrm>
            <a:off x="5107625" y="3222550"/>
            <a:ext cx="3687600" cy="14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u="sng"/>
              <a:t>Example</a:t>
            </a:r>
            <a:endParaRPr b="1" sz="1500" u="sng"/>
          </a:p>
          <a:p>
            <a:pPr indent="0" lvl="0" marL="0" rtl="0" algn="l">
              <a:spcBef>
                <a:spcPts val="0"/>
              </a:spcBef>
              <a:spcAft>
                <a:spcPts val="0"/>
              </a:spcAft>
              <a:buNone/>
            </a:pPr>
            <a:r>
              <a:rPr b="1" i="1" lang="en-GB" sz="1500"/>
              <a:t>Pupil 1:</a:t>
            </a:r>
            <a:r>
              <a:rPr i="1" lang="en-GB" sz="1500"/>
              <a:t> “I have a dog and I need to take it for a walk..”</a:t>
            </a:r>
            <a:endParaRPr i="1" sz="1500"/>
          </a:p>
          <a:p>
            <a:pPr indent="0" lvl="0" marL="0" rtl="0" algn="l">
              <a:spcBef>
                <a:spcPts val="0"/>
              </a:spcBef>
              <a:spcAft>
                <a:spcPts val="0"/>
              </a:spcAft>
              <a:buNone/>
            </a:pPr>
            <a:r>
              <a:t/>
            </a:r>
            <a:endParaRPr i="1" sz="700"/>
          </a:p>
          <a:p>
            <a:pPr indent="0" lvl="0" marL="0" rtl="0" algn="l">
              <a:spcBef>
                <a:spcPts val="0"/>
              </a:spcBef>
              <a:spcAft>
                <a:spcPts val="0"/>
              </a:spcAft>
              <a:buNone/>
            </a:pPr>
            <a:r>
              <a:rPr b="1" i="1" lang="en-GB" sz="1500"/>
              <a:t>Pupil 2: </a:t>
            </a:r>
            <a:r>
              <a:rPr i="1" lang="en-GB" sz="1500"/>
              <a:t>“I have a dog and I need to take it for a walk </a:t>
            </a:r>
            <a:r>
              <a:rPr b="1" i="1" lang="en-GB" sz="1500" u="sng"/>
              <a:t>AND</a:t>
            </a:r>
            <a:r>
              <a:rPr i="1" lang="en-GB" sz="1500"/>
              <a:t> ….”</a:t>
            </a:r>
            <a:endParaRPr i="1" sz="1500"/>
          </a:p>
        </p:txBody>
      </p:sp>
      <p:pic>
        <p:nvPicPr>
          <p:cNvPr id="88" name="Google Shape;88;p15"/>
          <p:cNvPicPr preferRelativeResize="0"/>
          <p:nvPr/>
        </p:nvPicPr>
        <p:blipFill>
          <a:blip r:embed="rId3">
            <a:alphaModFix/>
          </a:blip>
          <a:stretch>
            <a:fillRect/>
          </a:stretch>
        </p:blipFill>
        <p:spPr>
          <a:xfrm>
            <a:off x="4032639" y="948913"/>
            <a:ext cx="1840725" cy="2474100"/>
          </a:xfrm>
          <a:prstGeom prst="rect">
            <a:avLst/>
          </a:prstGeom>
          <a:noFill/>
          <a:ln>
            <a:noFill/>
          </a:ln>
        </p:spPr>
      </p:pic>
      <p:sp>
        <p:nvSpPr>
          <p:cNvPr id="89" name="Google Shape;89;p15"/>
          <p:cNvSpPr txBox="1"/>
          <p:nvPr/>
        </p:nvSpPr>
        <p:spPr>
          <a:xfrm>
            <a:off x="379550" y="1099950"/>
            <a:ext cx="3500700" cy="33849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u="sng"/>
              <a:t>Task:</a:t>
            </a:r>
            <a:endParaRPr b="1" sz="2000" u="sng"/>
          </a:p>
          <a:p>
            <a:pPr indent="0" lvl="0" marL="0" rtl="0" algn="ctr">
              <a:spcBef>
                <a:spcPts val="0"/>
              </a:spcBef>
              <a:spcAft>
                <a:spcPts val="0"/>
              </a:spcAft>
              <a:buNone/>
            </a:pPr>
            <a:r>
              <a:rPr lang="en-GB" sz="1700"/>
              <a:t>Take it in turn to hold the pet.</a:t>
            </a:r>
            <a:endParaRPr sz="1700"/>
          </a:p>
          <a:p>
            <a:pPr indent="0" lvl="0" marL="0" rtl="0" algn="ctr">
              <a:spcBef>
                <a:spcPts val="0"/>
              </a:spcBef>
              <a:spcAft>
                <a:spcPts val="0"/>
              </a:spcAft>
              <a:buNone/>
            </a:pPr>
            <a:r>
              <a:t/>
            </a:r>
            <a:endParaRPr sz="1200"/>
          </a:p>
          <a:p>
            <a:pPr indent="0" lvl="0" marL="0" rtl="0" algn="ctr">
              <a:spcBef>
                <a:spcPts val="0"/>
              </a:spcBef>
              <a:spcAft>
                <a:spcPts val="0"/>
              </a:spcAft>
              <a:buNone/>
            </a:pPr>
            <a:r>
              <a:rPr lang="en-GB" sz="1700"/>
              <a:t>You must list one thing that you need to give that pet every single day for it to stay </a:t>
            </a:r>
            <a:r>
              <a:rPr b="1" lang="en-GB" sz="1700" u="sng">
                <a:solidFill>
                  <a:srgbClr val="003473"/>
                </a:solidFill>
              </a:rPr>
              <a:t>Happy and Healthy</a:t>
            </a:r>
            <a:endParaRPr b="1" sz="1700" u="sng">
              <a:solidFill>
                <a:srgbClr val="003473"/>
              </a:solidFill>
            </a:endParaRPr>
          </a:p>
          <a:p>
            <a:pPr indent="0" lvl="0" marL="0" rtl="0" algn="ctr">
              <a:spcBef>
                <a:spcPts val="0"/>
              </a:spcBef>
              <a:spcAft>
                <a:spcPts val="0"/>
              </a:spcAft>
              <a:buNone/>
            </a:pPr>
            <a:r>
              <a:t/>
            </a:r>
            <a:endParaRPr b="1" sz="1200">
              <a:solidFill>
                <a:srgbClr val="003473"/>
              </a:solidFill>
            </a:endParaRPr>
          </a:p>
          <a:p>
            <a:pPr indent="0" lvl="0" marL="0" rtl="0" algn="ctr">
              <a:spcBef>
                <a:spcPts val="0"/>
              </a:spcBef>
              <a:spcAft>
                <a:spcPts val="0"/>
              </a:spcAft>
              <a:buNone/>
            </a:pPr>
            <a:r>
              <a:rPr lang="en-GB" sz="1700"/>
              <a:t>Pass the pet onto the next person. </a:t>
            </a:r>
            <a:endParaRPr sz="1700"/>
          </a:p>
          <a:p>
            <a:pPr indent="0" lvl="0" marL="0" rtl="0" algn="ctr">
              <a:spcBef>
                <a:spcPts val="0"/>
              </a:spcBef>
              <a:spcAft>
                <a:spcPts val="0"/>
              </a:spcAft>
              <a:buNone/>
            </a:pPr>
            <a:r>
              <a:t/>
            </a:r>
            <a:endParaRPr sz="1200"/>
          </a:p>
          <a:p>
            <a:pPr indent="0" lvl="0" marL="0" rtl="0" algn="ctr">
              <a:spcBef>
                <a:spcPts val="0"/>
              </a:spcBef>
              <a:spcAft>
                <a:spcPts val="0"/>
              </a:spcAft>
              <a:buNone/>
            </a:pPr>
            <a:r>
              <a:rPr lang="en-GB" sz="1700"/>
              <a:t>They must remember what you said and think of one more thing.</a:t>
            </a:r>
            <a:endParaRPr sz="1700"/>
          </a:p>
        </p:txBody>
      </p:sp>
      <p:sp>
        <p:nvSpPr>
          <p:cNvPr id="90" name="Google Shape;90;p15"/>
          <p:cNvSpPr/>
          <p:nvPr/>
        </p:nvSpPr>
        <p:spPr>
          <a:xfrm>
            <a:off x="3977675" y="3910875"/>
            <a:ext cx="1129800" cy="431700"/>
          </a:xfrm>
          <a:prstGeom prst="rightArrow">
            <a:avLst>
              <a:gd fmla="val 50000" name="adj1"/>
              <a:gd fmla="val 50000" name="adj2"/>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txBox="1"/>
          <p:nvPr/>
        </p:nvSpPr>
        <p:spPr>
          <a:xfrm>
            <a:off x="5977970" y="973275"/>
            <a:ext cx="2845800" cy="20415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Extension:</a:t>
            </a:r>
            <a:endParaRPr b="1" sz="1700" u="sng"/>
          </a:p>
          <a:p>
            <a:pPr indent="0" lvl="0" marL="0" rtl="0" algn="ctr">
              <a:spcBef>
                <a:spcPts val="0"/>
              </a:spcBef>
              <a:spcAft>
                <a:spcPts val="0"/>
              </a:spcAft>
              <a:buNone/>
            </a:pPr>
            <a:r>
              <a:rPr lang="en-GB" sz="1500"/>
              <a:t>A group of pupils l</a:t>
            </a:r>
            <a:r>
              <a:rPr lang="en-GB" sz="1500"/>
              <a:t>isten to the story about Smoky’s new home.</a:t>
            </a:r>
            <a:endParaRPr sz="1500"/>
          </a:p>
          <a:p>
            <a:pPr indent="0" lvl="0" marL="0" rtl="0" algn="l">
              <a:spcBef>
                <a:spcPts val="0"/>
              </a:spcBef>
              <a:spcAft>
                <a:spcPts val="0"/>
              </a:spcAft>
              <a:buNone/>
            </a:pPr>
            <a:r>
              <a:t/>
            </a:r>
            <a:endParaRPr sz="1500"/>
          </a:p>
          <a:p>
            <a:pPr indent="0" lvl="0" marL="0" rtl="0" algn="ctr">
              <a:spcBef>
                <a:spcPts val="0"/>
              </a:spcBef>
              <a:spcAft>
                <a:spcPts val="0"/>
              </a:spcAft>
              <a:buNone/>
            </a:pPr>
            <a:r>
              <a:rPr b="1" lang="en-GB" sz="1500">
                <a:solidFill>
                  <a:srgbClr val="003473"/>
                </a:solidFill>
              </a:rPr>
              <a:t>Can they tell the story correctly using the props to other pupils?</a:t>
            </a:r>
            <a:endParaRPr b="1" sz="1500">
              <a:solidFill>
                <a:srgbClr val="00347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ppt_w</p:attrName>
                                        </p:attrNameLst>
                                      </p:cBhvr>
                                      <p:tavLst>
                                        <p:tav fmla="" tm="0">
                                          <p:val>
                                            <p:strVal val="0"/>
                                          </p:val>
                                        </p:tav>
                                        <p:tav fmla="" tm="100000">
                                          <p:val>
                                            <p:strVal val="#ppt_w"/>
                                          </p:val>
                                        </p:tav>
                                      </p:tavLst>
                                    </p:anim>
                                    <p:anim calcmode="lin" valueType="num">
                                      <p:cBhvr additive="base">
                                        <p:cTn dur="1000"/>
                                        <p:tgtEl>
                                          <p:spTgt spid="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nvSpPr>
        <p:spPr>
          <a:xfrm>
            <a:off x="2146800" y="247600"/>
            <a:ext cx="48504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t>Pet Care Items</a:t>
            </a:r>
            <a:endParaRPr sz="3000"/>
          </a:p>
        </p:txBody>
      </p:sp>
      <p:sp>
        <p:nvSpPr>
          <p:cNvPr id="97" name="Google Shape;97;p16"/>
          <p:cNvSpPr txBox="1"/>
          <p:nvPr/>
        </p:nvSpPr>
        <p:spPr>
          <a:xfrm>
            <a:off x="211550" y="3928725"/>
            <a:ext cx="44988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Can you sort the items matching them with which pet they are for?</a:t>
            </a:r>
            <a:endParaRPr sz="1600"/>
          </a:p>
        </p:txBody>
      </p:sp>
      <p:sp>
        <p:nvSpPr>
          <p:cNvPr id="98" name="Google Shape;98;p16"/>
          <p:cNvSpPr txBox="1"/>
          <p:nvPr/>
        </p:nvSpPr>
        <p:spPr>
          <a:xfrm>
            <a:off x="211550" y="1507100"/>
            <a:ext cx="40863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Let’s take a look at some animal items. What are they?</a:t>
            </a:r>
            <a:endParaRPr sz="1600"/>
          </a:p>
        </p:txBody>
      </p:sp>
      <p:sp>
        <p:nvSpPr>
          <p:cNvPr id="99" name="Google Shape;99;p16"/>
          <p:cNvSpPr txBox="1"/>
          <p:nvPr/>
        </p:nvSpPr>
        <p:spPr>
          <a:xfrm>
            <a:off x="5734100" y="1190525"/>
            <a:ext cx="2799900" cy="2220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t>Vet Care Corner</a:t>
            </a:r>
            <a:endParaRPr b="1" sz="1800" u="sng"/>
          </a:p>
          <a:p>
            <a:pPr indent="0" lvl="0" marL="0" rtl="0" algn="ctr">
              <a:spcBef>
                <a:spcPts val="0"/>
              </a:spcBef>
              <a:spcAft>
                <a:spcPts val="0"/>
              </a:spcAft>
              <a:buNone/>
            </a:pPr>
            <a:r>
              <a:rPr lang="en-GB" sz="1600"/>
              <a:t>Let’s go and play in our ‘Vet Care Corner’ - Can you tell me which medicine is for animals or for humans? How important is it that we take our animals to the vets if they are poorly?</a:t>
            </a:r>
            <a:endParaRPr sz="1600"/>
          </a:p>
        </p:txBody>
      </p:sp>
      <p:pic>
        <p:nvPicPr>
          <p:cNvPr id="100" name="Google Shape;100;p16"/>
          <p:cNvPicPr preferRelativeResize="0"/>
          <p:nvPr/>
        </p:nvPicPr>
        <p:blipFill>
          <a:blip r:embed="rId3">
            <a:alphaModFix/>
          </a:blip>
          <a:stretch>
            <a:fillRect/>
          </a:stretch>
        </p:blipFill>
        <p:spPr>
          <a:xfrm>
            <a:off x="7603550" y="2961072"/>
            <a:ext cx="1420150" cy="1450364"/>
          </a:xfrm>
          <a:prstGeom prst="rect">
            <a:avLst/>
          </a:prstGeom>
          <a:noFill/>
          <a:ln>
            <a:noFill/>
          </a:ln>
        </p:spPr>
      </p:pic>
      <p:pic>
        <p:nvPicPr>
          <p:cNvPr id="101" name="Google Shape;101;p16"/>
          <p:cNvPicPr preferRelativeResize="0"/>
          <p:nvPr/>
        </p:nvPicPr>
        <p:blipFill>
          <a:blip r:embed="rId4">
            <a:alphaModFix/>
          </a:blip>
          <a:stretch>
            <a:fillRect/>
          </a:stretch>
        </p:blipFill>
        <p:spPr>
          <a:xfrm>
            <a:off x="5297075" y="3163481"/>
            <a:ext cx="1152051" cy="1194019"/>
          </a:xfrm>
          <a:prstGeom prst="rect">
            <a:avLst/>
          </a:prstGeom>
          <a:noFill/>
          <a:ln>
            <a:noFill/>
          </a:ln>
        </p:spPr>
      </p:pic>
      <p:pic>
        <p:nvPicPr>
          <p:cNvPr id="102" name="Google Shape;102;p16"/>
          <p:cNvPicPr preferRelativeResize="0"/>
          <p:nvPr/>
        </p:nvPicPr>
        <p:blipFill>
          <a:blip r:embed="rId5">
            <a:alphaModFix/>
          </a:blip>
          <a:stretch>
            <a:fillRect/>
          </a:stretch>
        </p:blipFill>
        <p:spPr>
          <a:xfrm rot="-545907">
            <a:off x="5407286" y="785837"/>
            <a:ext cx="1005675" cy="1005675"/>
          </a:xfrm>
          <a:prstGeom prst="rect">
            <a:avLst/>
          </a:prstGeom>
          <a:noFill/>
          <a:ln>
            <a:noFill/>
          </a:ln>
        </p:spPr>
      </p:pic>
      <p:sp>
        <p:nvSpPr>
          <p:cNvPr id="103" name="Google Shape;103;p16"/>
          <p:cNvSpPr txBox="1"/>
          <p:nvPr/>
        </p:nvSpPr>
        <p:spPr>
          <a:xfrm>
            <a:off x="1318800" y="955775"/>
            <a:ext cx="1548300" cy="465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u="sng"/>
              <a:t>Task</a:t>
            </a:r>
            <a:endParaRPr b="1" sz="2000" u="sng"/>
          </a:p>
        </p:txBody>
      </p:sp>
      <p:pic>
        <p:nvPicPr>
          <p:cNvPr id="104" name="Google Shape;104;p16"/>
          <p:cNvPicPr preferRelativeResize="0"/>
          <p:nvPr/>
        </p:nvPicPr>
        <p:blipFill>
          <a:blip r:embed="rId6">
            <a:alphaModFix/>
          </a:blip>
          <a:stretch>
            <a:fillRect/>
          </a:stretch>
        </p:blipFill>
        <p:spPr>
          <a:xfrm>
            <a:off x="440150" y="1869675"/>
            <a:ext cx="2135250" cy="2135250"/>
          </a:xfrm>
          <a:prstGeom prst="rect">
            <a:avLst/>
          </a:prstGeom>
          <a:noFill/>
          <a:ln>
            <a:noFill/>
          </a:ln>
        </p:spPr>
      </p:pic>
      <p:pic>
        <p:nvPicPr>
          <p:cNvPr id="105" name="Google Shape;105;p16"/>
          <p:cNvPicPr preferRelativeResize="0"/>
          <p:nvPr/>
        </p:nvPicPr>
        <p:blipFill>
          <a:blip r:embed="rId7">
            <a:alphaModFix/>
          </a:blip>
          <a:stretch>
            <a:fillRect/>
          </a:stretch>
        </p:blipFill>
        <p:spPr>
          <a:xfrm>
            <a:off x="3997850" y="2503198"/>
            <a:ext cx="618600" cy="868211"/>
          </a:xfrm>
          <a:prstGeom prst="rect">
            <a:avLst/>
          </a:prstGeom>
          <a:noFill/>
          <a:ln>
            <a:noFill/>
          </a:ln>
        </p:spPr>
      </p:pic>
      <p:pic>
        <p:nvPicPr>
          <p:cNvPr id="106" name="Google Shape;106;p16"/>
          <p:cNvPicPr preferRelativeResize="0"/>
          <p:nvPr/>
        </p:nvPicPr>
        <p:blipFill>
          <a:blip r:embed="rId8">
            <a:alphaModFix/>
          </a:blip>
          <a:stretch>
            <a:fillRect/>
          </a:stretch>
        </p:blipFill>
        <p:spPr>
          <a:xfrm>
            <a:off x="3370033" y="3174312"/>
            <a:ext cx="618600" cy="831459"/>
          </a:xfrm>
          <a:prstGeom prst="rect">
            <a:avLst/>
          </a:prstGeom>
          <a:noFill/>
          <a:ln>
            <a:noFill/>
          </a:ln>
        </p:spPr>
      </p:pic>
      <p:pic>
        <p:nvPicPr>
          <p:cNvPr id="107" name="Google Shape;107;p16"/>
          <p:cNvPicPr preferRelativeResize="0"/>
          <p:nvPr/>
        </p:nvPicPr>
        <p:blipFill>
          <a:blip r:embed="rId9">
            <a:alphaModFix/>
          </a:blip>
          <a:stretch>
            <a:fillRect/>
          </a:stretch>
        </p:blipFill>
        <p:spPr>
          <a:xfrm flipH="1">
            <a:off x="3292199" y="1926666"/>
            <a:ext cx="618600" cy="985374"/>
          </a:xfrm>
          <a:prstGeom prst="rect">
            <a:avLst/>
          </a:prstGeom>
          <a:noFill/>
          <a:ln>
            <a:noFill/>
          </a:ln>
        </p:spPr>
      </p:pic>
      <p:sp>
        <p:nvSpPr>
          <p:cNvPr id="108" name="Google Shape;108;p16"/>
          <p:cNvSpPr/>
          <p:nvPr/>
        </p:nvSpPr>
        <p:spPr>
          <a:xfrm rot="-1288037">
            <a:off x="2446431" y="2800154"/>
            <a:ext cx="496762" cy="188188"/>
          </a:xfrm>
          <a:prstGeom prst="rightArrow">
            <a:avLst>
              <a:gd fmla="val 50000" name="adj1"/>
              <a:gd fmla="val 50000" name="adj2"/>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rot="941894">
            <a:off x="2598852" y="3444788"/>
            <a:ext cx="496728" cy="188240"/>
          </a:xfrm>
          <a:prstGeom prst="rightArrow">
            <a:avLst>
              <a:gd fmla="val 50000" name="adj1"/>
              <a:gd fmla="val 50000" name="adj2"/>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rot="-4152">
            <a:off x="2751208" y="3104917"/>
            <a:ext cx="496800" cy="188100"/>
          </a:xfrm>
          <a:prstGeom prst="rightArrow">
            <a:avLst>
              <a:gd fmla="val 50000" name="adj1"/>
              <a:gd fmla="val 50000" name="adj2"/>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nvSpPr>
        <p:spPr>
          <a:xfrm>
            <a:off x="797000" y="4134525"/>
            <a:ext cx="30000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9999"/>
                </a:solidFill>
                <a:latin typeface="Corbel"/>
                <a:ea typeface="Corbel"/>
                <a:cs typeface="Corbel"/>
                <a:sym typeface="Corbel"/>
              </a:rPr>
              <a:t>  </a:t>
            </a:r>
            <a:endParaRPr/>
          </a:p>
        </p:txBody>
      </p:sp>
      <p:sp>
        <p:nvSpPr>
          <p:cNvPr id="116" name="Google Shape;116;p17"/>
          <p:cNvSpPr txBox="1"/>
          <p:nvPr/>
        </p:nvSpPr>
        <p:spPr>
          <a:xfrm>
            <a:off x="401100" y="1106850"/>
            <a:ext cx="3836700" cy="3409200"/>
          </a:xfrm>
          <a:prstGeom prst="rect">
            <a:avLst/>
          </a:prstGeom>
          <a:no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Inspector Phone Call</a:t>
            </a:r>
            <a:endParaRPr sz="1500"/>
          </a:p>
        </p:txBody>
      </p:sp>
      <p:sp>
        <p:nvSpPr>
          <p:cNvPr id="117" name="Google Shape;117;p17"/>
          <p:cNvSpPr txBox="1"/>
          <p:nvPr/>
        </p:nvSpPr>
        <p:spPr>
          <a:xfrm>
            <a:off x="2574300" y="203275"/>
            <a:ext cx="3995400" cy="84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t>Plenary &amp; Homework</a:t>
            </a:r>
            <a:endParaRPr b="1" sz="3000"/>
          </a:p>
        </p:txBody>
      </p:sp>
      <p:sp>
        <p:nvSpPr>
          <p:cNvPr id="118" name="Google Shape;118;p17"/>
          <p:cNvSpPr txBox="1"/>
          <p:nvPr/>
        </p:nvSpPr>
        <p:spPr>
          <a:xfrm>
            <a:off x="4635200" y="1106850"/>
            <a:ext cx="4206300" cy="1526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Homework 1</a:t>
            </a:r>
            <a:endParaRPr b="1" sz="1700" u="sng"/>
          </a:p>
          <a:p>
            <a:pPr indent="0" lvl="0" marL="0" rtl="0" algn="ctr">
              <a:spcBef>
                <a:spcPts val="0"/>
              </a:spcBef>
              <a:spcAft>
                <a:spcPts val="0"/>
              </a:spcAft>
              <a:buNone/>
            </a:pPr>
            <a:r>
              <a:rPr i="1" lang="en-GB"/>
              <a:t>One pupil at a time will take our classroom pet home to look after overnight. </a:t>
            </a:r>
            <a:endParaRPr i="1"/>
          </a:p>
          <a:p>
            <a:pPr indent="0" lvl="0" marL="0" rtl="0" algn="ctr">
              <a:spcBef>
                <a:spcPts val="0"/>
              </a:spcBef>
              <a:spcAft>
                <a:spcPts val="0"/>
              </a:spcAft>
              <a:buNone/>
            </a:pPr>
            <a:r>
              <a:t/>
            </a:r>
            <a:endParaRPr sz="1500"/>
          </a:p>
          <a:p>
            <a:pPr indent="0" lvl="0" marL="0" rtl="0" algn="ctr">
              <a:spcBef>
                <a:spcPts val="0"/>
              </a:spcBef>
              <a:spcAft>
                <a:spcPts val="0"/>
              </a:spcAft>
              <a:buNone/>
            </a:pPr>
            <a:r>
              <a:rPr lang="en-GB" sz="1500"/>
              <a:t>You must make a note </a:t>
            </a:r>
            <a:r>
              <a:rPr lang="en-GB"/>
              <a:t>(with adult help)</a:t>
            </a:r>
            <a:r>
              <a:rPr lang="en-GB" sz="1500"/>
              <a:t> what jobs you had to do for the pet during this time.</a:t>
            </a:r>
            <a:endParaRPr sz="1500"/>
          </a:p>
        </p:txBody>
      </p:sp>
      <p:pic>
        <p:nvPicPr>
          <p:cNvPr id="119" name="Google Shape;119;p17"/>
          <p:cNvPicPr preferRelativeResize="0"/>
          <p:nvPr/>
        </p:nvPicPr>
        <p:blipFill>
          <a:blip r:embed="rId3">
            <a:alphaModFix/>
          </a:blip>
          <a:stretch>
            <a:fillRect/>
          </a:stretch>
        </p:blipFill>
        <p:spPr>
          <a:xfrm rot="-1121264">
            <a:off x="5196318" y="3918279"/>
            <a:ext cx="955765" cy="928696"/>
          </a:xfrm>
          <a:prstGeom prst="rect">
            <a:avLst/>
          </a:prstGeom>
          <a:noFill/>
          <a:ln>
            <a:noFill/>
          </a:ln>
        </p:spPr>
      </p:pic>
      <p:sp>
        <p:nvSpPr>
          <p:cNvPr id="120" name="Google Shape;120;p17"/>
          <p:cNvSpPr txBox="1"/>
          <p:nvPr/>
        </p:nvSpPr>
        <p:spPr>
          <a:xfrm>
            <a:off x="401100" y="2321550"/>
            <a:ext cx="4206300" cy="215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500" u="sng">
                <a:solidFill>
                  <a:schemeClr val="dk1"/>
                </a:solidFill>
              </a:rPr>
              <a:t>Quick!</a:t>
            </a:r>
            <a:endParaRPr b="1" sz="1500" u="sng">
              <a:solidFill>
                <a:schemeClr val="dk1"/>
              </a:solidFill>
            </a:endParaRPr>
          </a:p>
          <a:p>
            <a:pPr indent="0" lvl="0" marL="0" rtl="0" algn="l">
              <a:lnSpc>
                <a:spcPct val="115000"/>
              </a:lnSpc>
              <a:spcBef>
                <a:spcPts val="0"/>
              </a:spcBef>
              <a:spcAft>
                <a:spcPts val="0"/>
              </a:spcAft>
              <a:buNone/>
            </a:pPr>
            <a:r>
              <a:t/>
            </a:r>
            <a:endParaRPr b="1" sz="1000" u="sng">
              <a:solidFill>
                <a:schemeClr val="dk1"/>
              </a:solidFill>
            </a:endParaRPr>
          </a:p>
          <a:p>
            <a:pPr indent="0" lvl="0" marL="0" rtl="0" algn="l">
              <a:lnSpc>
                <a:spcPct val="115000"/>
              </a:lnSpc>
              <a:spcBef>
                <a:spcPts val="0"/>
              </a:spcBef>
              <a:spcAft>
                <a:spcPts val="0"/>
              </a:spcAft>
              <a:buNone/>
            </a:pPr>
            <a:r>
              <a:rPr lang="en-GB" sz="1500">
                <a:solidFill>
                  <a:schemeClr val="dk1"/>
                </a:solidFill>
              </a:rPr>
              <a:t>P</a:t>
            </a:r>
            <a:r>
              <a:rPr lang="en-GB" sz="1500">
                <a:solidFill>
                  <a:schemeClr val="dk1"/>
                </a:solidFill>
              </a:rPr>
              <a:t>ut on your RSPCA hats and let’s go and explore where the animal lives!</a:t>
            </a:r>
            <a:endParaRPr sz="1500">
              <a:solidFill>
                <a:schemeClr val="dk1"/>
              </a:solidFill>
            </a:endParaRPr>
          </a:p>
          <a:p>
            <a:pPr indent="0" lvl="0" marL="0" rtl="0" algn="l">
              <a:lnSpc>
                <a:spcPct val="115000"/>
              </a:lnSpc>
              <a:spcBef>
                <a:spcPts val="0"/>
              </a:spcBef>
              <a:spcAft>
                <a:spcPts val="0"/>
              </a:spcAft>
              <a:buNone/>
            </a:pPr>
            <a:r>
              <a:t/>
            </a:r>
            <a:endParaRPr sz="11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sz="1500">
                <a:solidFill>
                  <a:schemeClr val="dk1"/>
                </a:solidFill>
              </a:rPr>
              <a:t>What part of this </a:t>
            </a:r>
            <a:r>
              <a:rPr b="1" lang="en-GB" sz="1500">
                <a:solidFill>
                  <a:schemeClr val="dk1"/>
                </a:solidFill>
              </a:rPr>
              <a:t>pet’s care is missing?</a:t>
            </a:r>
            <a:endParaRPr b="1"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rPr lang="en-GB" sz="1500">
                <a:solidFill>
                  <a:schemeClr val="dk1"/>
                </a:solidFill>
              </a:rPr>
              <a:t>What can we do to </a:t>
            </a:r>
            <a:r>
              <a:rPr b="1" lang="en-GB" sz="1500">
                <a:solidFill>
                  <a:schemeClr val="dk1"/>
                </a:solidFill>
              </a:rPr>
              <a:t>improve</a:t>
            </a:r>
            <a:r>
              <a:rPr lang="en-GB" sz="1500">
                <a:solidFill>
                  <a:schemeClr val="dk1"/>
                </a:solidFill>
              </a:rPr>
              <a:t> the situation?</a:t>
            </a:r>
            <a:endParaRPr sz="1500"/>
          </a:p>
        </p:txBody>
      </p:sp>
      <p:pic>
        <p:nvPicPr>
          <p:cNvPr id="121" name="Google Shape;121;p17"/>
          <p:cNvPicPr preferRelativeResize="0"/>
          <p:nvPr/>
        </p:nvPicPr>
        <p:blipFill>
          <a:blip r:embed="rId4">
            <a:alphaModFix/>
          </a:blip>
          <a:stretch>
            <a:fillRect/>
          </a:stretch>
        </p:blipFill>
        <p:spPr>
          <a:xfrm rot="846278">
            <a:off x="393618" y="1083490"/>
            <a:ext cx="608942" cy="1217897"/>
          </a:xfrm>
          <a:prstGeom prst="rect">
            <a:avLst/>
          </a:prstGeom>
          <a:noFill/>
          <a:ln>
            <a:noFill/>
          </a:ln>
        </p:spPr>
      </p:pic>
      <p:sp>
        <p:nvSpPr>
          <p:cNvPr id="122" name="Google Shape;122;p17"/>
          <p:cNvSpPr txBox="1"/>
          <p:nvPr/>
        </p:nvSpPr>
        <p:spPr>
          <a:xfrm>
            <a:off x="1161725" y="1606600"/>
            <a:ext cx="2829600" cy="5601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rgbClr val="003473"/>
                </a:solidFill>
              </a:rPr>
              <a:t>“An animal is not being looked after properly?!”</a:t>
            </a:r>
            <a:endParaRPr b="1" i="1">
              <a:solidFill>
                <a:srgbClr val="003473"/>
              </a:solidFill>
            </a:endParaRPr>
          </a:p>
        </p:txBody>
      </p:sp>
      <p:sp>
        <p:nvSpPr>
          <p:cNvPr id="123" name="Google Shape;123;p17"/>
          <p:cNvSpPr txBox="1"/>
          <p:nvPr/>
        </p:nvSpPr>
        <p:spPr>
          <a:xfrm>
            <a:off x="4503499" y="2845950"/>
            <a:ext cx="4274700" cy="110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Homework 2 -</a:t>
            </a:r>
            <a:r>
              <a:rPr b="1" lang="en-GB" sz="1700"/>
              <a:t> Optional</a:t>
            </a:r>
            <a:endParaRPr b="1" sz="1700"/>
          </a:p>
          <a:p>
            <a:pPr indent="0" lvl="0" marL="0" rtl="0" algn="ctr">
              <a:spcBef>
                <a:spcPts val="0"/>
              </a:spcBef>
              <a:spcAft>
                <a:spcPts val="0"/>
              </a:spcAft>
              <a:buNone/>
            </a:pPr>
            <a:r>
              <a:rPr lang="en-GB" sz="1500"/>
              <a:t>Can you bring a photo of a pet that you know and describe him/her to the rest of the class? These photos can be put up on the wall for display.</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