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Corbel"/>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orbel-regular.fntdata"/><Relationship Id="rId10" Type="http://schemas.openxmlformats.org/officeDocument/2006/relationships/slide" Target="slides/slide5.xml"/><Relationship Id="rId13" Type="http://schemas.openxmlformats.org/officeDocument/2006/relationships/font" Target="fonts/Corbel-italic.fntdata"/><Relationship Id="rId12" Type="http://schemas.openxmlformats.org/officeDocument/2006/relationships/font" Target="fonts/Corbel-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Corbel-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ducation.rspca.org.uk/education/teachers/primary/lessonplans/pets/exoticanimal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latin typeface="Avenir"/>
                <a:ea typeface="Avenir"/>
                <a:cs typeface="Avenir"/>
                <a:sym typeface="Avenir"/>
              </a:rPr>
              <a:t>What is an exotic pet?</a:t>
            </a:r>
            <a:endParaRPr b="1">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GB">
                <a:solidFill>
                  <a:schemeClr val="dk1"/>
                </a:solidFill>
                <a:latin typeface="Avenir"/>
                <a:ea typeface="Avenir"/>
                <a:cs typeface="Avenir"/>
                <a:sym typeface="Avenir"/>
              </a:rPr>
              <a:t>Any animal that is not native to the country where it is kept in captivity can be called an exotic (non-domestic) animal. Generally, these animals are not adapted to the climate and wild environment in the country where they are kept. </a:t>
            </a:r>
            <a:endParaRPr>
              <a:solidFill>
                <a:srgbClr val="3C78D8"/>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lang="en-GB">
                <a:solidFill>
                  <a:schemeClr val="dk1"/>
                </a:solidFill>
                <a:latin typeface="Avenir"/>
                <a:ea typeface="Avenir"/>
                <a:cs typeface="Avenir"/>
                <a:sym typeface="Avenir"/>
              </a:rPr>
              <a:t>Working in groups or pairs, ask the class to mind map what an exotic (non-domestic) pet is.</a:t>
            </a:r>
            <a:endParaRPr>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lang="en-GB">
                <a:solidFill>
                  <a:schemeClr val="dk1"/>
                </a:solidFill>
                <a:latin typeface="Avenir"/>
                <a:ea typeface="Avenir"/>
                <a:cs typeface="Avenir"/>
                <a:sym typeface="Avenir"/>
              </a:rPr>
              <a:t>They can then feed back to the group the types of animals they think exotic pets may be. For example:</a:t>
            </a:r>
            <a:endParaRPr>
              <a:solidFill>
                <a:schemeClr val="dk1"/>
              </a:solidFill>
              <a:latin typeface="Avenir"/>
              <a:ea typeface="Avenir"/>
              <a:cs typeface="Avenir"/>
              <a:sym typeface="Avenir"/>
            </a:endParaRPr>
          </a:p>
          <a:p>
            <a:pPr indent="-298450" lvl="0" marL="914400" rtl="0" algn="l">
              <a:lnSpc>
                <a:spcPct val="115000"/>
              </a:lnSpc>
              <a:spcBef>
                <a:spcPts val="0"/>
              </a:spcBef>
              <a:spcAft>
                <a:spcPts val="0"/>
              </a:spcAft>
              <a:buClr>
                <a:schemeClr val="dk1"/>
              </a:buClr>
              <a:buSzPts val="1100"/>
              <a:buFont typeface="Avenir"/>
              <a:buAutoNum type="arabicPeriod"/>
            </a:pPr>
            <a:r>
              <a:rPr lang="en-GB">
                <a:solidFill>
                  <a:schemeClr val="dk1"/>
                </a:solidFill>
                <a:latin typeface="Avenir"/>
                <a:ea typeface="Avenir"/>
                <a:cs typeface="Avenir"/>
                <a:sym typeface="Avenir"/>
              </a:rPr>
              <a:t>spiders, such as tarantulas</a:t>
            </a:r>
            <a:endParaRPr>
              <a:solidFill>
                <a:schemeClr val="dk1"/>
              </a:solidFill>
              <a:latin typeface="Avenir"/>
              <a:ea typeface="Avenir"/>
              <a:cs typeface="Avenir"/>
              <a:sym typeface="Avenir"/>
            </a:endParaRPr>
          </a:p>
          <a:p>
            <a:pPr indent="-298450" lvl="0" marL="914400" rtl="0" algn="l">
              <a:lnSpc>
                <a:spcPct val="115000"/>
              </a:lnSpc>
              <a:spcBef>
                <a:spcPts val="0"/>
              </a:spcBef>
              <a:spcAft>
                <a:spcPts val="0"/>
              </a:spcAft>
              <a:buClr>
                <a:schemeClr val="dk1"/>
              </a:buClr>
              <a:buSzPts val="1100"/>
              <a:buFont typeface="Avenir"/>
              <a:buAutoNum type="arabicPeriod"/>
            </a:pPr>
            <a:r>
              <a:rPr lang="en-GB">
                <a:solidFill>
                  <a:schemeClr val="dk1"/>
                </a:solidFill>
                <a:latin typeface="Avenir"/>
                <a:ea typeface="Avenir"/>
                <a:cs typeface="Avenir"/>
                <a:sym typeface="Avenir"/>
              </a:rPr>
              <a:t>frogs, toads, salamanders and newts from tropical countries</a:t>
            </a:r>
            <a:endParaRPr>
              <a:solidFill>
                <a:schemeClr val="dk1"/>
              </a:solidFill>
              <a:latin typeface="Avenir"/>
              <a:ea typeface="Avenir"/>
              <a:cs typeface="Avenir"/>
              <a:sym typeface="Avenir"/>
            </a:endParaRPr>
          </a:p>
          <a:p>
            <a:pPr indent="-298450" lvl="0" marL="914400" rtl="0" algn="l">
              <a:lnSpc>
                <a:spcPct val="115000"/>
              </a:lnSpc>
              <a:spcBef>
                <a:spcPts val="0"/>
              </a:spcBef>
              <a:spcAft>
                <a:spcPts val="0"/>
              </a:spcAft>
              <a:buClr>
                <a:schemeClr val="dk1"/>
              </a:buClr>
              <a:buSzPts val="1100"/>
              <a:buFont typeface="Avenir"/>
              <a:buAutoNum type="arabicPeriod"/>
            </a:pPr>
            <a:r>
              <a:rPr lang="en-GB">
                <a:solidFill>
                  <a:schemeClr val="dk1"/>
                </a:solidFill>
                <a:latin typeface="Avenir"/>
                <a:ea typeface="Avenir"/>
                <a:cs typeface="Avenir"/>
                <a:sym typeface="Avenir"/>
              </a:rPr>
              <a:t>green iguanas, geckos and chameleons</a:t>
            </a:r>
            <a:endParaRPr>
              <a:solidFill>
                <a:schemeClr val="dk1"/>
              </a:solidFill>
              <a:latin typeface="Avenir"/>
              <a:ea typeface="Avenir"/>
              <a:cs typeface="Avenir"/>
              <a:sym typeface="Avenir"/>
            </a:endParaRPr>
          </a:p>
          <a:p>
            <a:pPr indent="-298450" lvl="0" marL="914400" rtl="0" algn="l">
              <a:lnSpc>
                <a:spcPct val="115000"/>
              </a:lnSpc>
              <a:spcBef>
                <a:spcPts val="0"/>
              </a:spcBef>
              <a:spcAft>
                <a:spcPts val="0"/>
              </a:spcAft>
              <a:buClr>
                <a:schemeClr val="dk1"/>
              </a:buClr>
              <a:buSzPts val="1100"/>
              <a:buFont typeface="Avenir"/>
              <a:buAutoNum type="arabicPeriod"/>
            </a:pPr>
            <a:r>
              <a:rPr lang="en-GB">
                <a:solidFill>
                  <a:schemeClr val="dk1"/>
                </a:solidFill>
                <a:latin typeface="Avenir"/>
                <a:ea typeface="Avenir"/>
                <a:cs typeface="Avenir"/>
                <a:sym typeface="Avenir"/>
              </a:rPr>
              <a:t>exotic snakes</a:t>
            </a:r>
            <a:endParaRPr>
              <a:solidFill>
                <a:schemeClr val="dk1"/>
              </a:solidFill>
              <a:latin typeface="Avenir"/>
              <a:ea typeface="Avenir"/>
              <a:cs typeface="Avenir"/>
              <a:sym typeface="Avenir"/>
            </a:endParaRPr>
          </a:p>
          <a:p>
            <a:pPr indent="-298450" lvl="0" marL="914400" rtl="0" algn="l">
              <a:lnSpc>
                <a:spcPct val="115000"/>
              </a:lnSpc>
              <a:spcBef>
                <a:spcPts val="0"/>
              </a:spcBef>
              <a:spcAft>
                <a:spcPts val="0"/>
              </a:spcAft>
              <a:buClr>
                <a:schemeClr val="dk1"/>
              </a:buClr>
              <a:buSzPts val="1100"/>
              <a:buFont typeface="Avenir"/>
              <a:buAutoNum type="arabicPeriod"/>
            </a:pPr>
            <a:r>
              <a:rPr lang="en-GB">
                <a:solidFill>
                  <a:schemeClr val="dk1"/>
                </a:solidFill>
                <a:latin typeface="Avenir"/>
                <a:ea typeface="Avenir"/>
                <a:cs typeface="Avenir"/>
                <a:sym typeface="Avenir"/>
              </a:rPr>
              <a:t>tortoises and terrapins</a:t>
            </a:r>
            <a:endParaRPr>
              <a:solidFill>
                <a:schemeClr val="dk1"/>
              </a:solidFill>
              <a:latin typeface="Avenir"/>
              <a:ea typeface="Avenir"/>
              <a:cs typeface="Avenir"/>
              <a:sym typeface="Avenir"/>
            </a:endParaRPr>
          </a:p>
          <a:p>
            <a:pPr indent="-298450" lvl="0" marL="914400" rtl="0" algn="l">
              <a:lnSpc>
                <a:spcPct val="115000"/>
              </a:lnSpc>
              <a:spcBef>
                <a:spcPts val="0"/>
              </a:spcBef>
              <a:spcAft>
                <a:spcPts val="0"/>
              </a:spcAft>
              <a:buClr>
                <a:schemeClr val="dk1"/>
              </a:buClr>
              <a:buSzPts val="1100"/>
              <a:buFont typeface="Avenir"/>
              <a:buAutoNum type="arabicPeriod"/>
            </a:pPr>
            <a:r>
              <a:rPr lang="en-GB">
                <a:solidFill>
                  <a:schemeClr val="dk1"/>
                </a:solidFill>
                <a:latin typeface="Avenir"/>
                <a:ea typeface="Avenir"/>
                <a:cs typeface="Avenir"/>
                <a:sym typeface="Avenir"/>
              </a:rPr>
              <a:t>parrots and other exotic birds</a:t>
            </a:r>
            <a:endParaRPr>
              <a:solidFill>
                <a:schemeClr val="dk1"/>
              </a:solidFill>
              <a:latin typeface="Avenir"/>
              <a:ea typeface="Avenir"/>
              <a:cs typeface="Avenir"/>
              <a:sym typeface="Avenir"/>
            </a:endParaRPr>
          </a:p>
          <a:p>
            <a:pPr indent="-298450" lvl="0" marL="914400" rtl="0" algn="l">
              <a:lnSpc>
                <a:spcPct val="115000"/>
              </a:lnSpc>
              <a:spcBef>
                <a:spcPts val="0"/>
              </a:spcBef>
              <a:spcAft>
                <a:spcPts val="0"/>
              </a:spcAft>
              <a:buClr>
                <a:schemeClr val="dk1"/>
              </a:buClr>
              <a:buSzPts val="1100"/>
              <a:buFont typeface="Avenir"/>
              <a:buAutoNum type="arabicPeriod"/>
            </a:pPr>
            <a:r>
              <a:rPr lang="en-GB">
                <a:solidFill>
                  <a:schemeClr val="dk1"/>
                </a:solidFill>
                <a:latin typeface="Avenir"/>
                <a:ea typeface="Avenir"/>
                <a:cs typeface="Avenir"/>
                <a:sym typeface="Avenir"/>
              </a:rPr>
              <a:t>monkeys</a:t>
            </a:r>
            <a:endParaRPr>
              <a:solidFill>
                <a:schemeClr val="dk1"/>
              </a:solidFill>
              <a:latin typeface="Avenir"/>
              <a:ea typeface="Avenir"/>
              <a:cs typeface="Avenir"/>
              <a:sym typeface="Avenir"/>
            </a:endParaRPr>
          </a:p>
          <a:p>
            <a:pPr indent="-298450" lvl="0" marL="914400" rtl="0" algn="l">
              <a:lnSpc>
                <a:spcPct val="115000"/>
              </a:lnSpc>
              <a:spcBef>
                <a:spcPts val="0"/>
              </a:spcBef>
              <a:spcAft>
                <a:spcPts val="0"/>
              </a:spcAft>
              <a:buClr>
                <a:schemeClr val="dk1"/>
              </a:buClr>
              <a:buSzPts val="1100"/>
              <a:buFont typeface="Avenir"/>
              <a:buAutoNum type="arabicPeriod"/>
            </a:pPr>
            <a:r>
              <a:rPr lang="en-GB">
                <a:solidFill>
                  <a:schemeClr val="dk1"/>
                </a:solidFill>
                <a:latin typeface="Avenir"/>
                <a:ea typeface="Avenir"/>
                <a:cs typeface="Avenir"/>
                <a:sym typeface="Avenir"/>
              </a:rPr>
              <a:t>chinchillas, chipmunks and gerbils.</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b="1" lang="en-GB">
                <a:solidFill>
                  <a:schemeClr val="dk1"/>
                </a:solidFill>
                <a:highlight>
                  <a:srgbClr val="FFE599"/>
                </a:highlight>
                <a:latin typeface="Avenir"/>
                <a:ea typeface="Avenir"/>
                <a:cs typeface="Avenir"/>
                <a:sym typeface="Avenir"/>
              </a:rPr>
              <a:t>Why does the class think that people keep exotic pets?</a:t>
            </a:r>
            <a:endParaRPr b="1">
              <a:highlight>
                <a:srgbClr val="FFE599"/>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7f5b37345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f5b37345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Avenir"/>
                <a:ea typeface="Avenir"/>
                <a:cs typeface="Avenir"/>
                <a:sym typeface="Avenir"/>
              </a:rPr>
              <a:t>Ask the pupils to think about the conditions iguanas are used to in these places - </a:t>
            </a:r>
            <a:r>
              <a:rPr i="1" lang="en-GB">
                <a:solidFill>
                  <a:schemeClr val="dk1"/>
                </a:solidFill>
                <a:latin typeface="Avenir"/>
                <a:ea typeface="Avenir"/>
                <a:cs typeface="Avenir"/>
                <a:sym typeface="Avenir"/>
              </a:rPr>
              <a:t>for example - </a:t>
            </a:r>
            <a:r>
              <a:rPr lang="en-GB">
                <a:solidFill>
                  <a:schemeClr val="dk1"/>
                </a:solidFill>
                <a:latin typeface="Avenir"/>
                <a:ea typeface="Avenir"/>
                <a:cs typeface="Avenir"/>
                <a:sym typeface="Avenir"/>
              </a:rPr>
              <a:t> </a:t>
            </a:r>
            <a:r>
              <a:rPr i="1" lang="en-GB">
                <a:solidFill>
                  <a:schemeClr val="dk1"/>
                </a:solidFill>
                <a:latin typeface="Avenir"/>
                <a:ea typeface="Avenir"/>
                <a:cs typeface="Avenir"/>
                <a:sym typeface="Avenir"/>
              </a:rPr>
              <a:t>heat, sun, monsoon conditions.</a:t>
            </a:r>
            <a:endParaRPr i="1">
              <a:solidFill>
                <a:schemeClr val="dk1"/>
              </a:solidFill>
              <a:latin typeface="Avenir"/>
              <a:ea typeface="Avenir"/>
              <a:cs typeface="Avenir"/>
              <a:sym typeface="Avenir"/>
            </a:endParaRPr>
          </a:p>
          <a:p>
            <a:pPr indent="-298450" lvl="0" marL="457200" rtl="0" algn="l">
              <a:lnSpc>
                <a:spcPct val="115000"/>
              </a:lnSpc>
              <a:spcBef>
                <a:spcPts val="0"/>
              </a:spcBef>
              <a:spcAft>
                <a:spcPts val="0"/>
              </a:spcAft>
              <a:buClr>
                <a:schemeClr val="dk1"/>
              </a:buClr>
              <a:buSzPts val="1100"/>
              <a:buFont typeface="Avenir"/>
              <a:buChar char="-"/>
            </a:pPr>
            <a:r>
              <a:rPr lang="en-GB">
                <a:solidFill>
                  <a:schemeClr val="dk1"/>
                </a:solidFill>
                <a:latin typeface="Avenir"/>
                <a:ea typeface="Avenir"/>
                <a:cs typeface="Avenir"/>
                <a:sym typeface="Avenir"/>
              </a:rPr>
              <a:t>How do the pupils think iguanas feel when they come to the UK? How are conditions different here?</a:t>
            </a:r>
            <a:endParaRPr sz="1150">
              <a:solidFill>
                <a:srgbClr val="003473"/>
              </a:solidFill>
              <a:latin typeface="Corbel"/>
              <a:ea typeface="Corbel"/>
              <a:cs typeface="Corbel"/>
              <a:sym typeface="Corbe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7f5b37345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7f5b37345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Avenir"/>
                <a:ea typeface="Avenir"/>
                <a:cs typeface="Avenir"/>
                <a:sym typeface="Avenir"/>
              </a:rPr>
              <a:t>Read through the factsheet </a:t>
            </a:r>
            <a:r>
              <a:rPr i="1" lang="en-GB">
                <a:solidFill>
                  <a:schemeClr val="dk1"/>
                </a:solidFill>
                <a:latin typeface="Avenir"/>
                <a:ea typeface="Avenir"/>
                <a:cs typeface="Avenir"/>
                <a:sym typeface="Avenir"/>
              </a:rPr>
              <a:t>Suitable pets</a:t>
            </a:r>
            <a:r>
              <a:rPr lang="en-GB">
                <a:solidFill>
                  <a:schemeClr val="dk1"/>
                </a:solidFill>
                <a:latin typeface="Avenir"/>
                <a:ea typeface="Avenir"/>
                <a:cs typeface="Avenir"/>
                <a:sym typeface="Avenir"/>
              </a:rPr>
              <a:t> (</a:t>
            </a:r>
            <a:r>
              <a:rPr lang="en-GB" u="sng">
                <a:solidFill>
                  <a:schemeClr val="hlink"/>
                </a:solidFill>
                <a:latin typeface="Avenir"/>
                <a:ea typeface="Avenir"/>
                <a:cs typeface="Avenir"/>
                <a:sym typeface="Avenir"/>
                <a:hlinkClick r:id="rId2"/>
              </a:rPr>
              <a:t>download here</a:t>
            </a:r>
            <a:r>
              <a:rPr lang="en-GB">
                <a:solidFill>
                  <a:schemeClr val="dk1"/>
                </a:solidFill>
                <a:latin typeface="Avenir"/>
                <a:ea typeface="Avenir"/>
                <a:cs typeface="Avenir"/>
                <a:sym typeface="Avenir"/>
              </a:rPr>
              <a:t>) </a:t>
            </a:r>
            <a:r>
              <a:rPr i="1" lang="en-GB">
                <a:solidFill>
                  <a:schemeClr val="dk1"/>
                </a:solidFill>
                <a:latin typeface="Avenir"/>
                <a:ea typeface="Avenir"/>
                <a:cs typeface="Avenir"/>
                <a:sym typeface="Avenir"/>
              </a:rPr>
              <a:t> </a:t>
            </a:r>
            <a:r>
              <a:rPr lang="en-GB">
                <a:solidFill>
                  <a:schemeClr val="dk1"/>
                </a:solidFill>
                <a:latin typeface="Avenir"/>
                <a:ea typeface="Avenir"/>
                <a:cs typeface="Avenir"/>
                <a:sym typeface="Avenir"/>
              </a:rPr>
              <a:t>with the pupils and ask them to make a note of all the different things you need to buy to look after a green iguana properly. </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3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GB">
                <a:solidFill>
                  <a:schemeClr val="dk1"/>
                </a:solidFill>
                <a:latin typeface="Avenir"/>
                <a:ea typeface="Avenir"/>
                <a:cs typeface="Avenir"/>
                <a:sym typeface="Avenir"/>
              </a:rPr>
              <a:t>Ask the class to feedback what they noted. Write a list of their suggestions, which might include:</a:t>
            </a:r>
            <a:endParaRPr>
              <a:solidFill>
                <a:schemeClr val="dk1"/>
              </a:solidFill>
              <a:latin typeface="Avenir"/>
              <a:ea typeface="Avenir"/>
              <a:cs typeface="Avenir"/>
              <a:sym typeface="Avenir"/>
            </a:endParaRPr>
          </a:p>
          <a:p>
            <a:pPr indent="0" lvl="0" marL="457200" rtl="0" algn="l">
              <a:lnSpc>
                <a:spcPct val="115000"/>
              </a:lnSpc>
              <a:spcBef>
                <a:spcPts val="0"/>
              </a:spcBef>
              <a:spcAft>
                <a:spcPts val="0"/>
              </a:spcAft>
              <a:buClr>
                <a:schemeClr val="dk1"/>
              </a:buClr>
              <a:buSzPts val="1100"/>
              <a:buFont typeface="Arial"/>
              <a:buNone/>
            </a:pPr>
            <a:r>
              <a:rPr i="1" lang="en-GB">
                <a:solidFill>
                  <a:schemeClr val="dk1"/>
                </a:solidFill>
                <a:latin typeface="Avenir"/>
                <a:ea typeface="Avenir"/>
                <a:cs typeface="Avenir"/>
                <a:sym typeface="Avenir"/>
              </a:rPr>
              <a:t>vivarium, thermostat, hygrometer (to measure humidity), special lights, heat sources, food</a:t>
            </a:r>
            <a:endParaRPr i="1">
              <a:solidFill>
                <a:schemeClr val="dk1"/>
              </a:solidFill>
              <a:latin typeface="Avenir"/>
              <a:ea typeface="Avenir"/>
              <a:cs typeface="Avenir"/>
              <a:sym typeface="Avenir"/>
            </a:endParaRPr>
          </a:p>
          <a:p>
            <a:pPr indent="0" lvl="0" marL="457200" rtl="0" algn="l">
              <a:lnSpc>
                <a:spcPct val="115000"/>
              </a:lnSpc>
              <a:spcBef>
                <a:spcPts val="0"/>
              </a:spcBef>
              <a:spcAft>
                <a:spcPts val="0"/>
              </a:spcAft>
              <a:buClr>
                <a:schemeClr val="dk1"/>
              </a:buClr>
              <a:buSzPts val="1100"/>
              <a:buFont typeface="Arial"/>
              <a:buNone/>
            </a:pPr>
            <a:r>
              <a:rPr i="1" lang="en-GB">
                <a:solidFill>
                  <a:schemeClr val="dk1"/>
                </a:solidFill>
                <a:latin typeface="Avenir"/>
                <a:ea typeface="Avenir"/>
                <a:cs typeface="Avenir"/>
                <a:sym typeface="Avenir"/>
              </a:rPr>
              <a:t>water, plants and branches.</a:t>
            </a:r>
            <a:endParaRPr i="1">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GB">
                <a:solidFill>
                  <a:schemeClr val="dk1"/>
                </a:solidFill>
                <a:latin typeface="Avenir"/>
                <a:ea typeface="Avenir"/>
                <a:cs typeface="Avenir"/>
                <a:sym typeface="Avenir"/>
              </a:rPr>
              <a:t>In pairs, ask the pupils to compare a common pet, such as a dog, with an iguana. What are the differences?</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sz="1150">
              <a:solidFill>
                <a:srgbClr val="003473"/>
              </a:solidFill>
              <a:latin typeface="Corbel"/>
              <a:ea typeface="Corbel"/>
              <a:cs typeface="Corbel"/>
              <a:sym typeface="Corbe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7f5b37345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f5b37345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150">
                <a:solidFill>
                  <a:srgbClr val="003473"/>
                </a:solidFill>
                <a:latin typeface="Corbel"/>
                <a:ea typeface="Corbel"/>
                <a:cs typeface="Corbel"/>
                <a:sym typeface="Corbel"/>
              </a:rPr>
              <a:t>Watch the following video and ask the class to discuss how this makes them feel and how they think they could end animal abandonment in exotic pets in particular.</a:t>
            </a:r>
            <a:endParaRPr sz="1150">
              <a:solidFill>
                <a:srgbClr val="003473"/>
              </a:solidFill>
              <a:latin typeface="Corbel"/>
              <a:ea typeface="Corbel"/>
              <a:cs typeface="Corbel"/>
              <a:sym typeface="Corbel"/>
            </a:endParaRPr>
          </a:p>
          <a:p>
            <a:pPr indent="0" lvl="0" marL="0" rtl="0" algn="l">
              <a:spcBef>
                <a:spcPts val="0"/>
              </a:spcBef>
              <a:spcAft>
                <a:spcPts val="0"/>
              </a:spcAft>
              <a:buNone/>
            </a:pPr>
            <a:r>
              <a:rPr lang="en-GB" sz="1150">
                <a:solidFill>
                  <a:srgbClr val="003473"/>
                </a:solidFill>
                <a:latin typeface="Corbel"/>
                <a:ea typeface="Corbel"/>
                <a:cs typeface="Corbel"/>
                <a:sym typeface="Corbel"/>
              </a:rPr>
              <a:t>If pupil want to research more around exotic pets, use the website shown on the slide.</a:t>
            </a:r>
            <a:endParaRPr sz="1150">
              <a:solidFill>
                <a:srgbClr val="003473"/>
              </a:solidFill>
              <a:latin typeface="Corbel"/>
              <a:ea typeface="Corbel"/>
              <a:cs typeface="Corbel"/>
              <a:sym typeface="Corbe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7f5b373451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f5b373451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Avenir"/>
                <a:ea typeface="Avenir"/>
                <a:cs typeface="Avenir"/>
                <a:sym typeface="Avenir"/>
              </a:rPr>
              <a:t>After feeding back these ideas to the class, ask groups of pupils to decide whether they think animals such as iguanas make good pets and to share their experiences. Do they know someone who owns one? Do they have an exotic pet themselves?</a:t>
            </a:r>
            <a:endParaRPr>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3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rPr b="1" lang="en-GB">
                <a:solidFill>
                  <a:schemeClr val="dk1"/>
                </a:solidFill>
                <a:highlight>
                  <a:srgbClr val="FFE599"/>
                </a:highlight>
                <a:latin typeface="Avenir"/>
                <a:ea typeface="Avenir"/>
                <a:cs typeface="Avenir"/>
                <a:sym typeface="Avenir"/>
              </a:rPr>
              <a:t>Extension -</a:t>
            </a:r>
            <a:r>
              <a:rPr lang="en-GB">
                <a:solidFill>
                  <a:schemeClr val="dk1"/>
                </a:solidFill>
                <a:latin typeface="Avenir"/>
                <a:ea typeface="Avenir"/>
                <a:cs typeface="Avenir"/>
                <a:sym typeface="Avenir"/>
              </a:rPr>
              <a:t> Ask pupils to write to the chief environmental officer at their local authority and suggest ways that pet shops could promote responsible pet ownership. For example, pet shop staff should be trained in exotics' care so they can give customers detailed information when they buy exotic pets. The local authority could set strict licensing standards for pet shops and visit them regularly to ensure the guidelines are being followed.</a:t>
            </a:r>
            <a:endParaRPr>
              <a:solidFill>
                <a:schemeClr val="dk1"/>
              </a:solidFill>
              <a:latin typeface="Avenir"/>
              <a:ea typeface="Avenir"/>
              <a:cs typeface="Avenir"/>
              <a:sym typeface="Aveni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www.youtube.com/watch?v=DCfydg-aFAg" TargetMode="External"/><Relationship Id="rId4" Type="http://schemas.openxmlformats.org/officeDocument/2006/relationships/image" Target="../media/image3.jpg"/><Relationship Id="rId5" Type="http://schemas.openxmlformats.org/officeDocument/2006/relationships/hyperlink" Target="https://www.rspca.org.uk/adviceandwelfare/pets/other" TargetMode="External"/><Relationship Id="rId6" Type="http://schemas.openxmlformats.org/officeDocument/2006/relationships/hyperlink" Target="https://www.youtube.com/playlist?list=PLUwBUVnkNey2v-InpA9y2UN3UP0-apsj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459950" y="334775"/>
            <a:ext cx="6224100" cy="68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GB" sz="4000" u="sng"/>
              <a:t>Exotic Animals as Pets</a:t>
            </a:r>
            <a:endParaRPr b="1" sz="4000" u="sng"/>
          </a:p>
        </p:txBody>
      </p:sp>
      <p:sp>
        <p:nvSpPr>
          <p:cNvPr id="55" name="Google Shape;55;p13"/>
          <p:cNvSpPr txBox="1"/>
          <p:nvPr/>
        </p:nvSpPr>
        <p:spPr>
          <a:xfrm>
            <a:off x="725800" y="1104750"/>
            <a:ext cx="2533800" cy="4125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t>What is an exotic pet?</a:t>
            </a:r>
            <a:endParaRPr b="1" sz="1600"/>
          </a:p>
          <a:p>
            <a:pPr indent="0" lvl="0" marL="0" rtl="0" algn="l">
              <a:spcBef>
                <a:spcPts val="0"/>
              </a:spcBef>
              <a:spcAft>
                <a:spcPts val="0"/>
              </a:spcAft>
              <a:buNone/>
            </a:pPr>
            <a:r>
              <a:t/>
            </a:r>
            <a:endParaRPr b="1" i="1" sz="1600"/>
          </a:p>
        </p:txBody>
      </p:sp>
      <p:sp>
        <p:nvSpPr>
          <p:cNvPr id="56" name="Google Shape;56;p13"/>
          <p:cNvSpPr txBox="1"/>
          <p:nvPr/>
        </p:nvSpPr>
        <p:spPr>
          <a:xfrm>
            <a:off x="363950" y="1574900"/>
            <a:ext cx="3369900" cy="63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chemeClr val="dk1"/>
                </a:solidFill>
              </a:rPr>
              <a:t>Did you know it is difficult to give a </a:t>
            </a:r>
            <a:r>
              <a:rPr b="1" lang="en-GB" sz="1500">
                <a:solidFill>
                  <a:schemeClr val="dk1"/>
                </a:solidFill>
              </a:rPr>
              <a:t>clear definition of ‘exotic’.</a:t>
            </a:r>
            <a:endParaRPr b="1" sz="1500"/>
          </a:p>
        </p:txBody>
      </p:sp>
      <p:sp>
        <p:nvSpPr>
          <p:cNvPr id="57" name="Google Shape;57;p13"/>
          <p:cNvSpPr txBox="1"/>
          <p:nvPr/>
        </p:nvSpPr>
        <p:spPr>
          <a:xfrm>
            <a:off x="5136850" y="1039400"/>
            <a:ext cx="3700500" cy="9399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u="sng"/>
              <a:t>Starter Activity</a:t>
            </a:r>
            <a:endParaRPr b="1" sz="1500" u="sng"/>
          </a:p>
          <a:p>
            <a:pPr indent="0" lvl="0" marL="0" rtl="0" algn="ctr">
              <a:spcBef>
                <a:spcPts val="0"/>
              </a:spcBef>
              <a:spcAft>
                <a:spcPts val="0"/>
              </a:spcAft>
              <a:buNone/>
            </a:pPr>
            <a:r>
              <a:rPr b="1" lang="en-GB" sz="1500"/>
              <a:t>Working in pairs create a mind map of what an exotic (non-domestic) pet is.</a:t>
            </a:r>
            <a:endParaRPr b="1" i="1" sz="1500"/>
          </a:p>
        </p:txBody>
      </p:sp>
      <p:sp>
        <p:nvSpPr>
          <p:cNvPr id="58" name="Google Shape;58;p13"/>
          <p:cNvSpPr txBox="1"/>
          <p:nvPr/>
        </p:nvSpPr>
        <p:spPr>
          <a:xfrm>
            <a:off x="304800" y="4094925"/>
            <a:ext cx="4572000" cy="47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a:highlight>
                  <a:srgbClr val="FFFFFF"/>
                </a:highlight>
              </a:rPr>
              <a:t>Why do you think people keep exotic pets?</a:t>
            </a:r>
            <a:endParaRPr b="1" i="1" sz="1500">
              <a:highlight>
                <a:srgbClr val="FFFFFF"/>
              </a:highlight>
            </a:endParaRPr>
          </a:p>
        </p:txBody>
      </p:sp>
      <p:pic>
        <p:nvPicPr>
          <p:cNvPr id="59" name="Google Shape;59;p13"/>
          <p:cNvPicPr preferRelativeResize="0"/>
          <p:nvPr/>
        </p:nvPicPr>
        <p:blipFill>
          <a:blip r:embed="rId3">
            <a:alphaModFix/>
          </a:blip>
          <a:stretch>
            <a:fillRect/>
          </a:stretch>
        </p:blipFill>
        <p:spPr>
          <a:xfrm>
            <a:off x="5223516" y="1748600"/>
            <a:ext cx="3896560" cy="2922425"/>
          </a:xfrm>
          <a:prstGeom prst="rect">
            <a:avLst/>
          </a:prstGeom>
          <a:noFill/>
          <a:ln>
            <a:noFill/>
          </a:ln>
        </p:spPr>
      </p:pic>
      <p:pic>
        <p:nvPicPr>
          <p:cNvPr id="60" name="Google Shape;60;p13"/>
          <p:cNvPicPr preferRelativeResize="0"/>
          <p:nvPr/>
        </p:nvPicPr>
        <p:blipFill>
          <a:blip r:embed="rId4">
            <a:alphaModFix/>
          </a:blip>
          <a:stretch>
            <a:fillRect/>
          </a:stretch>
        </p:blipFill>
        <p:spPr>
          <a:xfrm>
            <a:off x="4201200" y="876150"/>
            <a:ext cx="741600" cy="741600"/>
          </a:xfrm>
          <a:prstGeom prst="rect">
            <a:avLst/>
          </a:prstGeom>
          <a:noFill/>
          <a:ln>
            <a:noFill/>
          </a:ln>
        </p:spPr>
      </p:pic>
      <p:sp>
        <p:nvSpPr>
          <p:cNvPr id="61" name="Google Shape;61;p13"/>
          <p:cNvSpPr/>
          <p:nvPr/>
        </p:nvSpPr>
        <p:spPr>
          <a:xfrm>
            <a:off x="1016575" y="2260225"/>
            <a:ext cx="282000" cy="470100"/>
          </a:xfrm>
          <a:prstGeom prst="downArrow">
            <a:avLst>
              <a:gd fmla="val 50000" name="adj1"/>
              <a:gd fmla="val 50000" name="adj2"/>
            </a:avLst>
          </a:prstGeom>
          <a:solidFill>
            <a:srgbClr val="F3F3F3"/>
          </a:solidFill>
          <a:ln cap="flat" cmpd="sng" w="19050">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txBox="1"/>
          <p:nvPr/>
        </p:nvSpPr>
        <p:spPr>
          <a:xfrm>
            <a:off x="400675" y="2720625"/>
            <a:ext cx="1420200" cy="103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GB">
                <a:solidFill>
                  <a:schemeClr val="dk1"/>
                </a:solidFill>
              </a:rPr>
              <a:t>Any animal that is not native to the country where it is kept.</a:t>
            </a:r>
            <a:endParaRPr b="1" i="1"/>
          </a:p>
        </p:txBody>
      </p:sp>
      <p:sp>
        <p:nvSpPr>
          <p:cNvPr id="63" name="Google Shape;63;p13"/>
          <p:cNvSpPr/>
          <p:nvPr/>
        </p:nvSpPr>
        <p:spPr>
          <a:xfrm rot="-5400000">
            <a:off x="2125938" y="2935013"/>
            <a:ext cx="282000" cy="470100"/>
          </a:xfrm>
          <a:prstGeom prst="downArrow">
            <a:avLst>
              <a:gd fmla="val 50000" name="adj1"/>
              <a:gd fmla="val 50000" name="adj2"/>
            </a:avLst>
          </a:prstGeom>
          <a:solidFill>
            <a:srgbClr val="F3F3F3"/>
          </a:solidFill>
          <a:ln cap="flat" cmpd="sng" w="19050">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txBox="1"/>
          <p:nvPr/>
        </p:nvSpPr>
        <p:spPr>
          <a:xfrm>
            <a:off x="2560600" y="2447175"/>
            <a:ext cx="2251200" cy="103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GB">
                <a:solidFill>
                  <a:schemeClr val="dk1"/>
                </a:solidFill>
              </a:rPr>
              <a:t>They are c</a:t>
            </a:r>
            <a:r>
              <a:rPr i="1" lang="en-GB">
                <a:solidFill>
                  <a:schemeClr val="dk1"/>
                </a:solidFill>
              </a:rPr>
              <a:t>ompletely</a:t>
            </a:r>
            <a:r>
              <a:rPr i="1" lang="en-GB">
                <a:solidFill>
                  <a:schemeClr val="dk1"/>
                </a:solidFill>
              </a:rPr>
              <a:t> reliant on their keeper to provide an appropriate </a:t>
            </a:r>
            <a:r>
              <a:rPr i="1" lang="en-GB">
                <a:solidFill>
                  <a:schemeClr val="dk1"/>
                </a:solidFill>
              </a:rPr>
              <a:t>environment</a:t>
            </a:r>
            <a:r>
              <a:rPr i="1" lang="en-GB">
                <a:solidFill>
                  <a:schemeClr val="dk1"/>
                </a:solidFill>
              </a:rPr>
              <a:t> and food to stay healthy and to exhibit natural behaviours</a:t>
            </a:r>
            <a:endParaRPr b="1" i="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par>
                                <p:cTn fill="hold" nodeType="with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par>
                                <p:cTn fill="hold" nodeType="with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par>
                                <p:cTn fill="hold" nodeType="with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1000"/>
                                        <p:tgtEl>
                                          <p:spTgt spid="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000"/>
                                        <p:tgtEl>
                                          <p:spTgt spid="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nvSpPr>
        <p:spPr>
          <a:xfrm>
            <a:off x="286945" y="3780825"/>
            <a:ext cx="8627400" cy="6456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500">
                <a:solidFill>
                  <a:schemeClr val="dk1"/>
                </a:solidFill>
              </a:rPr>
              <a:t>Some owners keep exotic animals in </a:t>
            </a:r>
            <a:r>
              <a:rPr b="1" lang="en-GB" sz="1500">
                <a:solidFill>
                  <a:schemeClr val="dk1"/>
                </a:solidFill>
              </a:rPr>
              <a:t>unsuitable conditions</a:t>
            </a:r>
            <a:r>
              <a:rPr lang="en-GB" sz="1500">
                <a:solidFill>
                  <a:schemeClr val="dk1"/>
                </a:solidFill>
              </a:rPr>
              <a:t>, which cause a variety of illnesses and injuries. It can also be difficult and costly to find a vet who is experienced in treating these animals.</a:t>
            </a:r>
            <a:endParaRPr sz="1500">
              <a:solidFill>
                <a:schemeClr val="dk1"/>
              </a:solidFill>
            </a:endParaRPr>
          </a:p>
          <a:p>
            <a:pPr indent="0" lvl="0" marL="0" rtl="0" algn="l">
              <a:spcBef>
                <a:spcPts val="0"/>
              </a:spcBef>
              <a:spcAft>
                <a:spcPts val="0"/>
              </a:spcAft>
              <a:buNone/>
            </a:pPr>
            <a:r>
              <a:t/>
            </a:r>
            <a:endParaRPr b="1" sz="1500">
              <a:solidFill>
                <a:schemeClr val="dk1"/>
              </a:solidFill>
            </a:endParaRPr>
          </a:p>
        </p:txBody>
      </p:sp>
      <p:sp>
        <p:nvSpPr>
          <p:cNvPr id="70" name="Google Shape;70;p14"/>
          <p:cNvSpPr txBox="1"/>
          <p:nvPr/>
        </p:nvSpPr>
        <p:spPr>
          <a:xfrm>
            <a:off x="1806275" y="174225"/>
            <a:ext cx="4659900" cy="64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u="sng"/>
              <a:t>Exotic Animal - Iguana</a:t>
            </a:r>
            <a:endParaRPr b="1" sz="3000" u="sng"/>
          </a:p>
        </p:txBody>
      </p:sp>
      <p:sp>
        <p:nvSpPr>
          <p:cNvPr id="71" name="Google Shape;71;p14"/>
          <p:cNvSpPr txBox="1"/>
          <p:nvPr/>
        </p:nvSpPr>
        <p:spPr>
          <a:xfrm>
            <a:off x="3933525" y="2069900"/>
            <a:ext cx="2600400" cy="108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How do you think iguanas</a:t>
            </a:r>
            <a:r>
              <a:rPr b="1" lang="en-GB" sz="1500"/>
              <a:t> </a:t>
            </a:r>
            <a:r>
              <a:rPr b="1" lang="en-GB" sz="1500">
                <a:highlight>
                  <a:srgbClr val="CFE2F3"/>
                </a:highlight>
              </a:rPr>
              <a:t>feel</a:t>
            </a:r>
            <a:r>
              <a:rPr lang="en-GB" sz="1500">
                <a:highlight>
                  <a:srgbClr val="CFE2F3"/>
                </a:highlight>
              </a:rPr>
              <a:t> </a:t>
            </a:r>
            <a:r>
              <a:rPr lang="en-GB" sz="1500"/>
              <a:t>when they come to the UK? How are the </a:t>
            </a:r>
            <a:r>
              <a:rPr b="1" lang="en-GB" sz="1500">
                <a:highlight>
                  <a:srgbClr val="CFE2F3"/>
                </a:highlight>
              </a:rPr>
              <a:t>conditions different </a:t>
            </a:r>
            <a:r>
              <a:rPr lang="en-GB" sz="1500">
                <a:highlight>
                  <a:srgbClr val="CFE2F3"/>
                </a:highlight>
              </a:rPr>
              <a:t>here?</a:t>
            </a:r>
            <a:endParaRPr sz="1500">
              <a:highlight>
                <a:srgbClr val="CFE2F3"/>
              </a:highlight>
            </a:endParaRPr>
          </a:p>
        </p:txBody>
      </p:sp>
      <p:sp>
        <p:nvSpPr>
          <p:cNvPr id="72" name="Google Shape;72;p14"/>
          <p:cNvSpPr/>
          <p:nvPr/>
        </p:nvSpPr>
        <p:spPr>
          <a:xfrm flipH="1" rot="8821705">
            <a:off x="6044875" y="3092880"/>
            <a:ext cx="537464" cy="577482"/>
          </a:xfrm>
          <a:prstGeom prst="bentArrow">
            <a:avLst>
              <a:gd fmla="val 25000" name="adj1"/>
              <a:gd fmla="val 25000" name="adj2"/>
              <a:gd fmla="val 25000" name="adj3"/>
              <a:gd fmla="val 43750" name="adj4"/>
            </a:avLst>
          </a:prstGeom>
          <a:solidFill>
            <a:schemeClr val="lt1"/>
          </a:solidFill>
          <a:ln cap="flat" cmpd="sng" w="19050">
            <a:solidFill>
              <a:srgbClr val="003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txBox="1"/>
          <p:nvPr/>
        </p:nvSpPr>
        <p:spPr>
          <a:xfrm>
            <a:off x="350375" y="2921751"/>
            <a:ext cx="3363000" cy="82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Iguanas come from </a:t>
            </a:r>
            <a:r>
              <a:rPr b="1" lang="en-GB" sz="1500">
                <a:highlight>
                  <a:srgbClr val="CFE2F3"/>
                </a:highlight>
              </a:rPr>
              <a:t>tropical places</a:t>
            </a:r>
            <a:r>
              <a:rPr lang="en-GB" sz="1500"/>
              <a:t> in the Caribbean and in Central and South America</a:t>
            </a:r>
            <a:endParaRPr sz="1500"/>
          </a:p>
        </p:txBody>
      </p:sp>
      <p:sp>
        <p:nvSpPr>
          <p:cNvPr id="74" name="Google Shape;74;p14"/>
          <p:cNvSpPr txBox="1"/>
          <p:nvPr/>
        </p:nvSpPr>
        <p:spPr>
          <a:xfrm>
            <a:off x="4085775" y="1027325"/>
            <a:ext cx="2304900" cy="82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Think about the </a:t>
            </a:r>
            <a:r>
              <a:rPr b="1" lang="en-GB" sz="1500">
                <a:highlight>
                  <a:srgbClr val="CFE2F3"/>
                </a:highlight>
              </a:rPr>
              <a:t>conditions</a:t>
            </a:r>
            <a:r>
              <a:rPr lang="en-GB" sz="1500">
                <a:highlight>
                  <a:srgbClr val="CFE2F3"/>
                </a:highlight>
              </a:rPr>
              <a:t> </a:t>
            </a:r>
            <a:r>
              <a:rPr lang="en-GB" sz="1500"/>
              <a:t>iguanas are used to in these places.</a:t>
            </a:r>
            <a:endParaRPr sz="1500"/>
          </a:p>
        </p:txBody>
      </p:sp>
      <p:pic>
        <p:nvPicPr>
          <p:cNvPr id="75" name="Google Shape;75;p14"/>
          <p:cNvPicPr preferRelativeResize="0"/>
          <p:nvPr/>
        </p:nvPicPr>
        <p:blipFill>
          <a:blip r:embed="rId3">
            <a:alphaModFix/>
          </a:blip>
          <a:stretch>
            <a:fillRect/>
          </a:stretch>
        </p:blipFill>
        <p:spPr>
          <a:xfrm rot="5400000">
            <a:off x="1104013" y="288897"/>
            <a:ext cx="1880400" cy="3338125"/>
          </a:xfrm>
          <a:prstGeom prst="rect">
            <a:avLst/>
          </a:prstGeom>
          <a:noFill/>
          <a:ln cap="flat" cmpd="sng" w="28575">
            <a:solidFill>
              <a:srgbClr val="003473"/>
            </a:solidFill>
            <a:prstDash val="solid"/>
            <a:round/>
            <a:headEnd len="sm" w="sm" type="none"/>
            <a:tailEnd len="sm" w="sm" type="none"/>
          </a:ln>
        </p:spPr>
      </p:pic>
      <p:sp>
        <p:nvSpPr>
          <p:cNvPr id="76" name="Google Shape;76;p14"/>
          <p:cNvSpPr txBox="1"/>
          <p:nvPr/>
        </p:nvSpPr>
        <p:spPr>
          <a:xfrm>
            <a:off x="6726425" y="479475"/>
            <a:ext cx="2051700" cy="31170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500" u="sng">
                <a:solidFill>
                  <a:schemeClr val="dk1"/>
                </a:solidFill>
              </a:rPr>
              <a:t>Did you know </a:t>
            </a:r>
            <a:endParaRPr b="1" sz="1500" u="sng">
              <a:solidFill>
                <a:schemeClr val="dk1"/>
              </a:solidFill>
            </a:endParaRPr>
          </a:p>
          <a:p>
            <a:pPr indent="0" lvl="0" marL="0" rtl="0" algn="ctr">
              <a:lnSpc>
                <a:spcPct val="115000"/>
              </a:lnSpc>
              <a:spcBef>
                <a:spcPts val="0"/>
              </a:spcBef>
              <a:spcAft>
                <a:spcPts val="0"/>
              </a:spcAft>
              <a:buNone/>
            </a:pPr>
            <a:r>
              <a:rPr lang="en-GB" sz="1500">
                <a:solidFill>
                  <a:schemeClr val="dk1"/>
                </a:solidFill>
              </a:rPr>
              <a:t>All pets, including exotic animals, require proper care and attention. But exotics can be more expensive to feed and look after properly and they often require </a:t>
            </a:r>
            <a:r>
              <a:rPr lang="en-GB" sz="1500" u="sng">
                <a:solidFill>
                  <a:schemeClr val="dk1"/>
                </a:solidFill>
              </a:rPr>
              <a:t>specialist living conditions.</a:t>
            </a:r>
            <a:endParaRPr sz="1500" u="sng">
              <a:solidFill>
                <a:schemeClr val="dk1"/>
              </a:solidFill>
            </a:endParaRPr>
          </a:p>
          <a:p>
            <a:pPr indent="0" lvl="0" marL="0" rtl="0" algn="l">
              <a:spcBef>
                <a:spcPts val="0"/>
              </a:spcBef>
              <a:spcAft>
                <a:spcPts val="0"/>
              </a:spcAft>
              <a:buNone/>
            </a:pPr>
            <a:r>
              <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par>
                                <p:cTn fill="hold" nodeType="with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5"/>
          <p:cNvSpPr txBox="1"/>
          <p:nvPr/>
        </p:nvSpPr>
        <p:spPr>
          <a:xfrm>
            <a:off x="1737163" y="266250"/>
            <a:ext cx="5440500" cy="66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900" u="sng"/>
              <a:t>Looking after an Exotic Pet</a:t>
            </a:r>
            <a:endParaRPr b="1" sz="2900" u="sng"/>
          </a:p>
        </p:txBody>
      </p:sp>
      <p:sp>
        <p:nvSpPr>
          <p:cNvPr id="82" name="Google Shape;82;p15"/>
          <p:cNvSpPr txBox="1"/>
          <p:nvPr/>
        </p:nvSpPr>
        <p:spPr>
          <a:xfrm>
            <a:off x="3528200" y="1409850"/>
            <a:ext cx="4449300" cy="92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a:solidFill>
                  <a:schemeClr val="dk1"/>
                </a:solidFill>
              </a:rPr>
              <a:t>1.</a:t>
            </a:r>
            <a:r>
              <a:rPr lang="en-GB" sz="1500">
                <a:solidFill>
                  <a:schemeClr val="dk1"/>
                </a:solidFill>
              </a:rPr>
              <a:t> </a:t>
            </a:r>
            <a:r>
              <a:rPr lang="en-GB" sz="1500">
                <a:solidFill>
                  <a:schemeClr val="dk1"/>
                </a:solidFill>
              </a:rPr>
              <a:t>Read through the Suitable pets fact sheet and make notes of all the different things you need to buy to look after a green iguana properly.</a:t>
            </a:r>
            <a:endParaRPr sz="1500">
              <a:solidFill>
                <a:schemeClr val="dk1"/>
              </a:solidFill>
            </a:endParaRPr>
          </a:p>
        </p:txBody>
      </p:sp>
      <p:sp>
        <p:nvSpPr>
          <p:cNvPr id="83" name="Google Shape;83;p15"/>
          <p:cNvSpPr txBox="1"/>
          <p:nvPr/>
        </p:nvSpPr>
        <p:spPr>
          <a:xfrm>
            <a:off x="5145575" y="933450"/>
            <a:ext cx="1650000" cy="447000"/>
          </a:xfrm>
          <a:prstGeom prst="rect">
            <a:avLst/>
          </a:prstGeom>
          <a:solidFill>
            <a:srgbClr val="CFE2F3"/>
          </a:solidFill>
          <a:ln cap="flat" cmpd="sng" w="28575">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u="sng">
                <a:solidFill>
                  <a:schemeClr val="dk1"/>
                </a:solidFill>
              </a:rPr>
              <a:t>Task</a:t>
            </a:r>
            <a:endParaRPr sz="1600"/>
          </a:p>
        </p:txBody>
      </p:sp>
      <p:pic>
        <p:nvPicPr>
          <p:cNvPr id="84" name="Google Shape;84;p15"/>
          <p:cNvPicPr preferRelativeResize="0"/>
          <p:nvPr/>
        </p:nvPicPr>
        <p:blipFill rotWithShape="1">
          <a:blip r:embed="rId3">
            <a:alphaModFix/>
          </a:blip>
          <a:srcRect b="0" l="2569" r="21867" t="0"/>
          <a:stretch/>
        </p:blipFill>
        <p:spPr>
          <a:xfrm>
            <a:off x="407250" y="1029925"/>
            <a:ext cx="2810476" cy="3724525"/>
          </a:xfrm>
          <a:prstGeom prst="rect">
            <a:avLst/>
          </a:prstGeom>
          <a:noFill/>
          <a:ln cap="flat" cmpd="sng" w="28575">
            <a:solidFill>
              <a:srgbClr val="003473"/>
            </a:solidFill>
            <a:prstDash val="solid"/>
            <a:round/>
            <a:headEnd len="sm" w="sm" type="none"/>
            <a:tailEnd len="sm" w="sm" type="none"/>
          </a:ln>
        </p:spPr>
      </p:pic>
      <p:sp>
        <p:nvSpPr>
          <p:cNvPr id="85" name="Google Shape;85;p15"/>
          <p:cNvSpPr txBox="1"/>
          <p:nvPr/>
        </p:nvSpPr>
        <p:spPr>
          <a:xfrm>
            <a:off x="5251750" y="2343150"/>
            <a:ext cx="3393000" cy="85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a:solidFill>
                  <a:schemeClr val="dk1"/>
                </a:solidFill>
              </a:rPr>
              <a:t>2</a:t>
            </a:r>
            <a:r>
              <a:rPr b="1" lang="en-GB" sz="1500">
                <a:solidFill>
                  <a:schemeClr val="dk1"/>
                </a:solidFill>
              </a:rPr>
              <a:t>.</a:t>
            </a:r>
            <a:r>
              <a:rPr lang="en-GB" sz="1500">
                <a:solidFill>
                  <a:schemeClr val="dk1"/>
                </a:solidFill>
              </a:rPr>
              <a:t> Feedback to the class and come up with a ‘class list of suggestions’ </a:t>
            </a:r>
            <a:r>
              <a:rPr i="1" lang="en-GB" sz="1500">
                <a:solidFill>
                  <a:schemeClr val="dk1"/>
                </a:solidFill>
              </a:rPr>
              <a:t>e.g vivarium</a:t>
            </a:r>
            <a:endParaRPr i="1" sz="1500">
              <a:solidFill>
                <a:schemeClr val="dk1"/>
              </a:solidFill>
            </a:endParaRPr>
          </a:p>
        </p:txBody>
      </p:sp>
      <p:sp>
        <p:nvSpPr>
          <p:cNvPr id="86" name="Google Shape;86;p15"/>
          <p:cNvSpPr txBox="1"/>
          <p:nvPr/>
        </p:nvSpPr>
        <p:spPr>
          <a:xfrm>
            <a:off x="3537250" y="3272450"/>
            <a:ext cx="4408200" cy="117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a:solidFill>
                  <a:schemeClr val="dk1"/>
                </a:solidFill>
              </a:rPr>
              <a:t>3</a:t>
            </a:r>
            <a:r>
              <a:rPr b="1" lang="en-GB" sz="1500">
                <a:solidFill>
                  <a:schemeClr val="dk1"/>
                </a:solidFill>
              </a:rPr>
              <a:t>.</a:t>
            </a:r>
            <a:r>
              <a:rPr lang="en-GB" sz="1500">
                <a:solidFill>
                  <a:schemeClr val="dk1"/>
                </a:solidFill>
              </a:rPr>
              <a:t> In pairs, compare a common pet such as a dog or cat with an iguana.</a:t>
            </a:r>
            <a:endParaRPr sz="1500">
              <a:solidFill>
                <a:schemeClr val="dk1"/>
              </a:solidFill>
            </a:endParaRPr>
          </a:p>
          <a:p>
            <a:pPr indent="0" lvl="0" marL="0" rtl="0" algn="ctr">
              <a:spcBef>
                <a:spcPts val="0"/>
              </a:spcBef>
              <a:spcAft>
                <a:spcPts val="0"/>
              </a:spcAft>
              <a:buNone/>
            </a:pPr>
            <a:r>
              <a:t/>
            </a:r>
            <a:endParaRPr sz="600">
              <a:solidFill>
                <a:schemeClr val="dk1"/>
              </a:solidFill>
            </a:endParaRPr>
          </a:p>
          <a:p>
            <a:pPr indent="0" lvl="0" marL="0" rtl="0" algn="ctr">
              <a:spcBef>
                <a:spcPts val="0"/>
              </a:spcBef>
              <a:spcAft>
                <a:spcPts val="0"/>
              </a:spcAft>
              <a:buNone/>
            </a:pPr>
            <a:r>
              <a:rPr lang="en-GB" sz="1500">
                <a:solidFill>
                  <a:schemeClr val="dk1"/>
                </a:solidFill>
              </a:rPr>
              <a:t>What are the differences? What do dogs need to be happy and healthy and what do iguanas need?</a:t>
            </a:r>
            <a:endParaRPr sz="1500">
              <a:solidFill>
                <a:schemeClr val="dk1"/>
              </a:solidFill>
            </a:endParaRPr>
          </a:p>
        </p:txBody>
      </p:sp>
      <p:pic>
        <p:nvPicPr>
          <p:cNvPr id="87" name="Google Shape;87;p15"/>
          <p:cNvPicPr preferRelativeResize="0"/>
          <p:nvPr/>
        </p:nvPicPr>
        <p:blipFill>
          <a:blip r:embed="rId4">
            <a:alphaModFix/>
          </a:blip>
          <a:stretch>
            <a:fillRect/>
          </a:stretch>
        </p:blipFill>
        <p:spPr>
          <a:xfrm>
            <a:off x="7912375" y="1707406"/>
            <a:ext cx="602575" cy="582092"/>
          </a:xfrm>
          <a:prstGeom prst="rect">
            <a:avLst/>
          </a:prstGeom>
          <a:noFill/>
          <a:ln>
            <a:noFill/>
          </a:ln>
        </p:spPr>
      </p:pic>
      <p:pic>
        <p:nvPicPr>
          <p:cNvPr id="88" name="Google Shape;88;p15"/>
          <p:cNvPicPr preferRelativeResize="0"/>
          <p:nvPr/>
        </p:nvPicPr>
        <p:blipFill>
          <a:blip r:embed="rId5">
            <a:alphaModFix/>
          </a:blip>
          <a:stretch>
            <a:fillRect/>
          </a:stretch>
        </p:blipFill>
        <p:spPr>
          <a:xfrm>
            <a:off x="3708549" y="2282775"/>
            <a:ext cx="1650125" cy="854300"/>
          </a:xfrm>
          <a:prstGeom prst="rect">
            <a:avLst/>
          </a:prstGeom>
          <a:noFill/>
          <a:ln>
            <a:noFill/>
          </a:ln>
        </p:spPr>
      </p:pic>
      <p:pic>
        <p:nvPicPr>
          <p:cNvPr id="89" name="Google Shape;89;p15"/>
          <p:cNvPicPr preferRelativeResize="0"/>
          <p:nvPr/>
        </p:nvPicPr>
        <p:blipFill>
          <a:blip r:embed="rId6">
            <a:alphaModFix/>
          </a:blip>
          <a:stretch>
            <a:fillRect/>
          </a:stretch>
        </p:blipFill>
        <p:spPr>
          <a:xfrm rot="1008961">
            <a:off x="8341225" y="1335963"/>
            <a:ext cx="738476" cy="738476"/>
          </a:xfrm>
          <a:prstGeom prst="rect">
            <a:avLst/>
          </a:prstGeom>
          <a:noFill/>
          <a:ln>
            <a:noFill/>
          </a:ln>
        </p:spPr>
      </p:pic>
      <p:pic>
        <p:nvPicPr>
          <p:cNvPr id="90" name="Google Shape;90;p15"/>
          <p:cNvPicPr preferRelativeResize="0"/>
          <p:nvPr/>
        </p:nvPicPr>
        <p:blipFill>
          <a:blip r:embed="rId7">
            <a:alphaModFix/>
          </a:blip>
          <a:stretch>
            <a:fillRect/>
          </a:stretch>
        </p:blipFill>
        <p:spPr>
          <a:xfrm>
            <a:off x="7793000" y="2998976"/>
            <a:ext cx="1080225" cy="14519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descr="RSPCA Cruelty stats on exotic pets, information on why it's important to understand their needs.&#10;&#10;https://www.rspca.org.uk/exotics" id="95" name="Google Shape;95;p16" title="Exotic Pet Statistics">
            <a:hlinkClick r:id="rId3"/>
          </p:cNvPr>
          <p:cNvPicPr preferRelativeResize="0"/>
          <p:nvPr/>
        </p:nvPicPr>
        <p:blipFill>
          <a:blip r:embed="rId4">
            <a:alphaModFix/>
          </a:blip>
          <a:stretch>
            <a:fillRect/>
          </a:stretch>
        </p:blipFill>
        <p:spPr>
          <a:xfrm>
            <a:off x="2348888" y="296500"/>
            <a:ext cx="4446215" cy="3072575"/>
          </a:xfrm>
          <a:prstGeom prst="rect">
            <a:avLst/>
          </a:prstGeom>
          <a:noFill/>
          <a:ln>
            <a:noFill/>
          </a:ln>
        </p:spPr>
      </p:pic>
      <p:sp>
        <p:nvSpPr>
          <p:cNvPr id="96" name="Google Shape;96;p16"/>
          <p:cNvSpPr txBox="1"/>
          <p:nvPr/>
        </p:nvSpPr>
        <p:spPr>
          <a:xfrm>
            <a:off x="530850" y="3369075"/>
            <a:ext cx="8082300" cy="137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chemeClr val="dk1"/>
                </a:solidFill>
              </a:rPr>
              <a:t>To find out more about </a:t>
            </a:r>
            <a:r>
              <a:rPr b="1" lang="en-GB" sz="1500">
                <a:solidFill>
                  <a:schemeClr val="dk1"/>
                </a:solidFill>
              </a:rPr>
              <a:t>exotic pets </a:t>
            </a:r>
            <a:r>
              <a:rPr lang="en-GB" sz="1500">
                <a:solidFill>
                  <a:schemeClr val="dk1"/>
                </a:solidFill>
              </a:rPr>
              <a:t>head to the following website to find various care sheets based around </a:t>
            </a:r>
            <a:r>
              <a:rPr lang="en-GB" sz="1500">
                <a:solidFill>
                  <a:schemeClr val="dk1"/>
                </a:solidFill>
              </a:rPr>
              <a:t>exotics</a:t>
            </a:r>
            <a:r>
              <a:rPr lang="en-GB" sz="1500">
                <a:solidFill>
                  <a:schemeClr val="dk1"/>
                </a:solidFill>
              </a:rPr>
              <a:t> </a:t>
            </a:r>
            <a:r>
              <a:rPr lang="en-GB" u="sng">
                <a:solidFill>
                  <a:schemeClr val="hlink"/>
                </a:solidFill>
                <a:hlinkClick r:id="rId5"/>
              </a:rPr>
              <a:t>www.rspca.org.uk/adviceandwelfare/pets/other</a:t>
            </a:r>
            <a:endParaRPr b="1" sz="1800">
              <a:solidFill>
                <a:schemeClr val="dk1"/>
              </a:solidFill>
            </a:endParaRPr>
          </a:p>
          <a:p>
            <a:pPr indent="0" lvl="0" marL="0" rtl="0" algn="ctr">
              <a:spcBef>
                <a:spcPts val="0"/>
              </a:spcBef>
              <a:spcAft>
                <a:spcPts val="0"/>
              </a:spcAft>
              <a:buNone/>
            </a:pPr>
            <a:r>
              <a:t/>
            </a:r>
            <a:endParaRPr b="1" sz="400">
              <a:solidFill>
                <a:schemeClr val="dk1"/>
              </a:solidFill>
            </a:endParaRPr>
          </a:p>
          <a:p>
            <a:pPr indent="0" lvl="0" marL="0" rtl="0" algn="ctr">
              <a:spcBef>
                <a:spcPts val="0"/>
              </a:spcBef>
              <a:spcAft>
                <a:spcPts val="0"/>
              </a:spcAft>
              <a:buNone/>
            </a:pPr>
            <a:r>
              <a:t/>
            </a:r>
            <a:endParaRPr b="1" sz="900">
              <a:solidFill>
                <a:schemeClr val="dk1"/>
              </a:solidFill>
            </a:endParaRPr>
          </a:p>
          <a:p>
            <a:pPr indent="0" lvl="0" marL="0" rtl="0" algn="ctr">
              <a:spcBef>
                <a:spcPts val="0"/>
              </a:spcBef>
              <a:spcAft>
                <a:spcPts val="0"/>
              </a:spcAft>
              <a:buClr>
                <a:schemeClr val="dk1"/>
              </a:buClr>
              <a:buSzPts val="1100"/>
              <a:buFont typeface="Arial"/>
              <a:buNone/>
            </a:pPr>
            <a:r>
              <a:rPr b="1" lang="en-GB" sz="1500">
                <a:solidFill>
                  <a:schemeClr val="dk1"/>
                </a:solidFill>
                <a:highlight>
                  <a:schemeClr val="lt1"/>
                </a:highlight>
              </a:rPr>
              <a:t>RSPCA Exotic Animals YouTube</a:t>
            </a:r>
            <a:r>
              <a:rPr b="1" lang="en-GB" sz="1500">
                <a:solidFill>
                  <a:schemeClr val="dk1"/>
                </a:solidFill>
              </a:rPr>
              <a:t> </a:t>
            </a:r>
            <a:endParaRPr b="1" sz="1500">
              <a:solidFill>
                <a:schemeClr val="dk1"/>
              </a:solidFill>
            </a:endParaRPr>
          </a:p>
          <a:p>
            <a:pPr indent="0" lvl="0" marL="0" rtl="0" algn="ctr">
              <a:spcBef>
                <a:spcPts val="0"/>
              </a:spcBef>
              <a:spcAft>
                <a:spcPts val="0"/>
              </a:spcAft>
              <a:buClr>
                <a:schemeClr val="dk1"/>
              </a:buClr>
              <a:buSzPts val="1100"/>
              <a:buFont typeface="Arial"/>
              <a:buNone/>
            </a:pPr>
            <a:r>
              <a:rPr lang="en-GB" sz="1500">
                <a:solidFill>
                  <a:schemeClr val="dk1"/>
                </a:solidFill>
              </a:rPr>
              <a:t>To watch more YouTube clips </a:t>
            </a:r>
            <a:r>
              <a:rPr lang="en-GB" sz="1500" u="sng">
                <a:solidFill>
                  <a:schemeClr val="hlink"/>
                </a:solidFill>
                <a:hlinkClick r:id="rId6"/>
              </a:rPr>
              <a:t>click here.</a:t>
            </a:r>
            <a:endParaRPr sz="1500">
              <a:solidFill>
                <a:schemeClr val="dk1"/>
              </a:solidFill>
            </a:endParaRPr>
          </a:p>
          <a:p>
            <a:pPr indent="0" lvl="0" marL="0" rtl="0" algn="ctr">
              <a:spcBef>
                <a:spcPts val="0"/>
              </a:spcBef>
              <a:spcAft>
                <a:spcPts val="0"/>
              </a:spcAft>
              <a:buNone/>
            </a:pPr>
            <a:r>
              <a:t/>
            </a:r>
            <a:endParaRPr b="1" sz="1500">
              <a:solidFill>
                <a:schemeClr val="dk1"/>
              </a:solidFill>
              <a:highlight>
                <a:schemeClr val="lt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nvSpPr>
        <p:spPr>
          <a:xfrm>
            <a:off x="363950" y="976125"/>
            <a:ext cx="3571500" cy="131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t>Are exotic animals suitable pets?</a:t>
            </a:r>
            <a:endParaRPr b="1" sz="1600"/>
          </a:p>
          <a:p>
            <a:pPr indent="0" lvl="0" marL="0" rtl="0" algn="ctr">
              <a:spcBef>
                <a:spcPts val="0"/>
              </a:spcBef>
              <a:spcAft>
                <a:spcPts val="0"/>
              </a:spcAft>
              <a:buNone/>
            </a:pPr>
            <a:r>
              <a:t/>
            </a:r>
            <a:endParaRPr b="1" sz="300"/>
          </a:p>
          <a:p>
            <a:pPr indent="0" lvl="0" marL="0" rtl="0" algn="ctr">
              <a:spcBef>
                <a:spcPts val="0"/>
              </a:spcBef>
              <a:spcAft>
                <a:spcPts val="0"/>
              </a:spcAft>
              <a:buNone/>
            </a:pPr>
            <a:r>
              <a:rPr lang="en-GB" sz="1500"/>
              <a:t>In groups, you need to decide whether you think </a:t>
            </a:r>
            <a:r>
              <a:rPr lang="en-GB" sz="1500">
                <a:highlight>
                  <a:srgbClr val="CFE2F3"/>
                </a:highlight>
              </a:rPr>
              <a:t>exotic animals</a:t>
            </a:r>
            <a:r>
              <a:rPr lang="en-GB" sz="1500"/>
              <a:t> such as iguanas make </a:t>
            </a:r>
            <a:r>
              <a:rPr b="1" lang="en-GB" sz="1500"/>
              <a:t>good pets</a:t>
            </a:r>
            <a:r>
              <a:rPr lang="en-GB" sz="1500"/>
              <a:t>.</a:t>
            </a:r>
            <a:endParaRPr sz="1500"/>
          </a:p>
        </p:txBody>
      </p:sp>
      <p:sp>
        <p:nvSpPr>
          <p:cNvPr id="102" name="Google Shape;102;p17"/>
          <p:cNvSpPr txBox="1"/>
          <p:nvPr/>
        </p:nvSpPr>
        <p:spPr>
          <a:xfrm>
            <a:off x="2487150" y="260625"/>
            <a:ext cx="4169700" cy="7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900" u="sng"/>
              <a:t>Plenary &amp; Extension</a:t>
            </a:r>
            <a:endParaRPr b="1" sz="2900" u="sng"/>
          </a:p>
        </p:txBody>
      </p:sp>
      <p:sp>
        <p:nvSpPr>
          <p:cNvPr id="103" name="Google Shape;103;p17"/>
          <p:cNvSpPr txBox="1"/>
          <p:nvPr/>
        </p:nvSpPr>
        <p:spPr>
          <a:xfrm>
            <a:off x="551300" y="3400200"/>
            <a:ext cx="3159900" cy="131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300"/>
          </a:p>
          <a:p>
            <a:pPr indent="0" lvl="0" marL="0" rtl="0" algn="ctr">
              <a:spcBef>
                <a:spcPts val="0"/>
              </a:spcBef>
              <a:spcAft>
                <a:spcPts val="0"/>
              </a:spcAft>
              <a:buNone/>
            </a:pPr>
            <a:r>
              <a:rPr lang="en-GB" sz="1500"/>
              <a:t>Can you share your experiences of exotic pets? Do you know someone who owns one? Do you have an exotic pet yourself?</a:t>
            </a:r>
            <a:endParaRPr sz="1500"/>
          </a:p>
        </p:txBody>
      </p:sp>
      <p:pic>
        <p:nvPicPr>
          <p:cNvPr id="104" name="Google Shape;104;p17"/>
          <p:cNvPicPr preferRelativeResize="0"/>
          <p:nvPr/>
        </p:nvPicPr>
        <p:blipFill>
          <a:blip r:embed="rId3">
            <a:alphaModFix/>
          </a:blip>
          <a:stretch>
            <a:fillRect/>
          </a:stretch>
        </p:blipFill>
        <p:spPr>
          <a:xfrm>
            <a:off x="2605401" y="2345075"/>
            <a:ext cx="1330072" cy="1020949"/>
          </a:xfrm>
          <a:prstGeom prst="rect">
            <a:avLst/>
          </a:prstGeom>
          <a:noFill/>
          <a:ln>
            <a:noFill/>
          </a:ln>
        </p:spPr>
      </p:pic>
      <p:pic>
        <p:nvPicPr>
          <p:cNvPr id="105" name="Google Shape;105;p17"/>
          <p:cNvPicPr preferRelativeResize="0"/>
          <p:nvPr/>
        </p:nvPicPr>
        <p:blipFill>
          <a:blip r:embed="rId4">
            <a:alphaModFix/>
          </a:blip>
          <a:stretch>
            <a:fillRect/>
          </a:stretch>
        </p:blipFill>
        <p:spPr>
          <a:xfrm>
            <a:off x="1648746" y="2197445"/>
            <a:ext cx="754375" cy="1020955"/>
          </a:xfrm>
          <a:prstGeom prst="rect">
            <a:avLst/>
          </a:prstGeom>
          <a:noFill/>
          <a:ln>
            <a:noFill/>
          </a:ln>
        </p:spPr>
      </p:pic>
      <p:pic>
        <p:nvPicPr>
          <p:cNvPr id="106" name="Google Shape;106;p17"/>
          <p:cNvPicPr preferRelativeResize="0"/>
          <p:nvPr/>
        </p:nvPicPr>
        <p:blipFill>
          <a:blip r:embed="rId5">
            <a:alphaModFix/>
          </a:blip>
          <a:stretch>
            <a:fillRect/>
          </a:stretch>
        </p:blipFill>
        <p:spPr>
          <a:xfrm>
            <a:off x="380098" y="2345075"/>
            <a:ext cx="1140300" cy="887049"/>
          </a:xfrm>
          <a:prstGeom prst="rect">
            <a:avLst/>
          </a:prstGeom>
          <a:noFill/>
          <a:ln>
            <a:noFill/>
          </a:ln>
        </p:spPr>
      </p:pic>
      <p:sp>
        <p:nvSpPr>
          <p:cNvPr id="107" name="Google Shape;107;p17"/>
          <p:cNvSpPr txBox="1"/>
          <p:nvPr/>
        </p:nvSpPr>
        <p:spPr>
          <a:xfrm>
            <a:off x="4270575" y="970675"/>
            <a:ext cx="4305900" cy="229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500" u="sng">
                <a:solidFill>
                  <a:schemeClr val="dk1"/>
                </a:solidFill>
                <a:highlight>
                  <a:srgbClr val="FFFFFF"/>
                </a:highlight>
              </a:rPr>
              <a:t>Extension Activity</a:t>
            </a:r>
            <a:r>
              <a:rPr lang="en-GB" sz="1500">
                <a:solidFill>
                  <a:schemeClr val="dk1"/>
                </a:solidFill>
              </a:rPr>
              <a:t>  </a:t>
            </a:r>
            <a:endParaRPr sz="1500">
              <a:solidFill>
                <a:schemeClr val="dk1"/>
              </a:solidFill>
            </a:endParaRPr>
          </a:p>
          <a:p>
            <a:pPr indent="0" lvl="0" marL="0" rtl="0" algn="l">
              <a:lnSpc>
                <a:spcPct val="115000"/>
              </a:lnSpc>
              <a:spcBef>
                <a:spcPts val="0"/>
              </a:spcBef>
              <a:spcAft>
                <a:spcPts val="0"/>
              </a:spcAft>
              <a:buNone/>
            </a:pPr>
            <a:r>
              <a:rPr lang="en-GB" sz="1500">
                <a:solidFill>
                  <a:schemeClr val="dk1"/>
                </a:solidFill>
              </a:rPr>
              <a:t>Can you write to the chief environmental officer at your local authority and suggest ways that pet shops could promote responsible pet ownership.</a:t>
            </a:r>
            <a:endParaRPr sz="1500">
              <a:solidFill>
                <a:schemeClr val="dk1"/>
              </a:solidFill>
            </a:endParaRPr>
          </a:p>
          <a:p>
            <a:pPr indent="-317500" lvl="0" marL="457200" rtl="0" algn="l">
              <a:lnSpc>
                <a:spcPct val="115000"/>
              </a:lnSpc>
              <a:spcBef>
                <a:spcPts val="0"/>
              </a:spcBef>
              <a:spcAft>
                <a:spcPts val="0"/>
              </a:spcAft>
              <a:buClr>
                <a:schemeClr val="dk1"/>
              </a:buClr>
              <a:buSzPts val="1400"/>
              <a:buChar char="-"/>
            </a:pPr>
            <a:r>
              <a:rPr i="1" lang="en-GB">
                <a:solidFill>
                  <a:schemeClr val="dk1"/>
                </a:solidFill>
              </a:rPr>
              <a:t>Think of things such as training staff appropriately in exotics</a:t>
            </a:r>
            <a:endParaRPr i="1">
              <a:solidFill>
                <a:schemeClr val="dk1"/>
              </a:solidFill>
            </a:endParaRPr>
          </a:p>
          <a:p>
            <a:pPr indent="-317500" lvl="0" marL="457200" rtl="0" algn="l">
              <a:lnSpc>
                <a:spcPct val="115000"/>
              </a:lnSpc>
              <a:spcBef>
                <a:spcPts val="0"/>
              </a:spcBef>
              <a:spcAft>
                <a:spcPts val="0"/>
              </a:spcAft>
              <a:buClr>
                <a:schemeClr val="dk1"/>
              </a:buClr>
              <a:buSzPts val="1400"/>
              <a:buChar char="-"/>
            </a:pPr>
            <a:r>
              <a:rPr i="1" lang="en-GB">
                <a:solidFill>
                  <a:schemeClr val="dk1"/>
                </a:solidFill>
              </a:rPr>
              <a:t>Licensing standards for pet shops</a:t>
            </a:r>
            <a:endParaRPr i="1">
              <a:solidFill>
                <a:schemeClr val="dk1"/>
              </a:solidFill>
            </a:endParaRPr>
          </a:p>
        </p:txBody>
      </p:sp>
      <p:pic>
        <p:nvPicPr>
          <p:cNvPr id="108" name="Google Shape;108;p17"/>
          <p:cNvPicPr preferRelativeResize="0"/>
          <p:nvPr/>
        </p:nvPicPr>
        <p:blipFill>
          <a:blip r:embed="rId6">
            <a:alphaModFix/>
          </a:blip>
          <a:stretch>
            <a:fillRect/>
          </a:stretch>
        </p:blipFill>
        <p:spPr>
          <a:xfrm>
            <a:off x="8143724" y="1985925"/>
            <a:ext cx="892100" cy="1180050"/>
          </a:xfrm>
          <a:prstGeom prst="rect">
            <a:avLst/>
          </a:prstGeom>
          <a:noFill/>
          <a:ln>
            <a:noFill/>
          </a:ln>
        </p:spPr>
      </p:pic>
      <p:sp>
        <p:nvSpPr>
          <p:cNvPr id="109" name="Google Shape;109;p17"/>
          <p:cNvSpPr/>
          <p:nvPr/>
        </p:nvSpPr>
        <p:spPr>
          <a:xfrm>
            <a:off x="4185325" y="930725"/>
            <a:ext cx="13500" cy="3784200"/>
          </a:xfrm>
          <a:prstGeom prst="mathMinus">
            <a:avLst>
              <a:gd fmla="val 91072" name="adj1"/>
            </a:avLst>
          </a:prstGeom>
          <a:solidFill>
            <a:srgbClr val="000000"/>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7"/>
          <p:cNvSpPr txBox="1"/>
          <p:nvPr/>
        </p:nvSpPr>
        <p:spPr>
          <a:xfrm>
            <a:off x="5709200" y="3022966"/>
            <a:ext cx="1609800" cy="389700"/>
          </a:xfrm>
          <a:prstGeom prst="rect">
            <a:avLst/>
          </a:prstGeom>
          <a:solidFill>
            <a:srgbClr val="CFE2F3"/>
          </a:solidFill>
          <a:ln cap="flat" cmpd="sng" w="19050">
            <a:solidFill>
              <a:srgbClr val="003473"/>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500">
                <a:solidFill>
                  <a:schemeClr val="dk1"/>
                </a:solidFill>
              </a:rPr>
              <a:t>Did you know?</a:t>
            </a:r>
            <a:endParaRPr b="1" sz="1500"/>
          </a:p>
        </p:txBody>
      </p:sp>
      <p:sp>
        <p:nvSpPr>
          <p:cNvPr id="111" name="Google Shape;111;p17"/>
          <p:cNvSpPr txBox="1"/>
          <p:nvPr/>
        </p:nvSpPr>
        <p:spPr>
          <a:xfrm>
            <a:off x="4196000" y="3368734"/>
            <a:ext cx="4725300" cy="1180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a:solidFill>
                  <a:schemeClr val="dk1"/>
                </a:solidFill>
              </a:rPr>
              <a:t>People often buy young animals without finding out how big they will grow and how long they will live. </a:t>
            </a:r>
            <a:endParaRPr>
              <a:solidFill>
                <a:schemeClr val="dk1"/>
              </a:solidFill>
            </a:endParaRPr>
          </a:p>
          <a:p>
            <a:pPr indent="0" lvl="0" marL="0" rtl="0" algn="ctr">
              <a:lnSpc>
                <a:spcPct val="115000"/>
              </a:lnSpc>
              <a:spcBef>
                <a:spcPts val="0"/>
              </a:spcBef>
              <a:spcAft>
                <a:spcPts val="0"/>
              </a:spcAft>
              <a:buNone/>
            </a:pPr>
            <a:r>
              <a:rPr lang="en-GB">
                <a:solidFill>
                  <a:schemeClr val="dk1"/>
                </a:solidFill>
              </a:rPr>
              <a:t>As a result, pet owners might abandon or neglect the animals when they reach their full size</a:t>
            </a:r>
            <a:endParaRPr>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