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Corbel"/>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rbel-regular.fntdata"/><Relationship Id="rId10" Type="http://schemas.openxmlformats.org/officeDocument/2006/relationships/slide" Target="slides/slide5.xml"/><Relationship Id="rId13" Type="http://schemas.openxmlformats.org/officeDocument/2006/relationships/font" Target="fonts/Corbel-italic.fntdata"/><Relationship Id="rId12"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education/teachers/secondary/lessonplans/animalsandthelaw/campaigning" TargetMode="External"/><Relationship Id="rId3" Type="http://schemas.openxmlformats.org/officeDocument/2006/relationships/hyperlink" Target="https://education.rspca.org.uk/documents/1494931/0/755_AS_Who_do_we_need_to_influence_1to5.pdf/8f158766-6a04-b410-6187-e1241cd439f3?t=1608288481919"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documents/1494931/0/755_WS_Campaign_journey_RH.pdf/3fb5c740-1356-e5f3-2b94-a51df0b5a0dc?t=1608288348936"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documents/1494931/0/755_AS_Campaign_evaluation_RH.pdf/6bf8c20e-0be3-097a-ed6a-74400c6dc851?t=1608288398672" TargetMode="External"/><Relationship Id="rId3" Type="http://schemas.openxmlformats.org/officeDocument/2006/relationships/hyperlink" Target="https://education.rspca.org.uk/education/teachers/secondary/lessonplans/animalsandthelaw/campaign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Avenir"/>
                <a:ea typeface="Avenir"/>
                <a:cs typeface="Avenir"/>
                <a:sym typeface="Avenir"/>
              </a:rPr>
              <a:t>What makes a campaign?</a:t>
            </a:r>
            <a:endParaRPr b="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Show students a selection of </a:t>
            </a:r>
            <a:r>
              <a:rPr i="1" lang="en-GB">
                <a:solidFill>
                  <a:schemeClr val="dk1"/>
                </a:solidFill>
                <a:latin typeface="Avenir"/>
                <a:ea typeface="Avenir"/>
                <a:cs typeface="Avenir"/>
                <a:sym typeface="Avenir"/>
              </a:rPr>
              <a:t>RSPCA campaign </a:t>
            </a:r>
            <a:r>
              <a:rPr i="1" lang="en-GB">
                <a:solidFill>
                  <a:schemeClr val="dk1"/>
                </a:solidFill>
                <a:latin typeface="Avenir"/>
                <a:ea typeface="Avenir"/>
                <a:cs typeface="Avenir"/>
                <a:sym typeface="Avenir"/>
              </a:rPr>
              <a:t>posters</a:t>
            </a:r>
            <a:r>
              <a:rPr i="1" lang="en-GB">
                <a:solidFill>
                  <a:schemeClr val="dk1"/>
                </a:solidFill>
                <a:latin typeface="Avenir"/>
                <a:ea typeface="Avenir"/>
                <a:cs typeface="Avenir"/>
                <a:sym typeface="Avenir"/>
              </a:rPr>
              <a:t> (more available online)</a:t>
            </a:r>
            <a:r>
              <a:rPr lang="en-GB">
                <a:solidFill>
                  <a:schemeClr val="dk1"/>
                </a:solidFill>
                <a:latin typeface="Avenir"/>
                <a:ea typeface="Avenir"/>
                <a:cs typeface="Avenir"/>
                <a:sym typeface="Avenir"/>
              </a:rPr>
              <a:t>. Ask them what aspects of the posters they think are effective.  (3 Images will come in 1 by 1 as you click through)</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Explain to students that they are going to develop their own animal welfare campaign.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Discuss any campaigns they already know about. </a:t>
            </a:r>
            <a:endParaRPr>
              <a:solidFill>
                <a:schemeClr val="dk1"/>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7f5b3734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f5b3734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Give each group of students the worksheets </a:t>
            </a:r>
            <a:r>
              <a:rPr i="1" lang="en-GB">
                <a:solidFill>
                  <a:schemeClr val="dk1"/>
                </a:solidFill>
                <a:latin typeface="Avenir"/>
                <a:ea typeface="Avenir"/>
                <a:cs typeface="Avenir"/>
                <a:sym typeface="Avenir"/>
              </a:rPr>
              <a:t>Campaign poster (1-5)</a:t>
            </a:r>
            <a:r>
              <a:rPr lang="en-GB">
                <a:solidFill>
                  <a:schemeClr val="dk1"/>
                </a:solidFill>
                <a:latin typeface="Avenir"/>
                <a:ea typeface="Avenir"/>
                <a:cs typeface="Avenir"/>
                <a:sym typeface="Avenir"/>
              </a:rPr>
              <a:t> </a:t>
            </a:r>
            <a:r>
              <a:rPr i="1" lang="en-GB">
                <a:solidFill>
                  <a:schemeClr val="dk1"/>
                </a:solidFill>
                <a:latin typeface="Avenir"/>
                <a:ea typeface="Avenir"/>
                <a:cs typeface="Avenir"/>
                <a:sym typeface="Avenir"/>
              </a:rPr>
              <a:t>(available to </a:t>
            </a:r>
            <a:r>
              <a:rPr i="1" lang="en-GB" u="sng">
                <a:solidFill>
                  <a:schemeClr val="hlink"/>
                </a:solidFill>
                <a:latin typeface="Avenir"/>
                <a:ea typeface="Avenir"/>
                <a:cs typeface="Avenir"/>
                <a:sym typeface="Avenir"/>
                <a:hlinkClick r:id="rId2"/>
              </a:rPr>
              <a:t>download here</a:t>
            </a:r>
            <a:r>
              <a:rPr i="1" lang="en-GB">
                <a:solidFill>
                  <a:schemeClr val="dk1"/>
                </a:solidFill>
                <a:latin typeface="Avenir"/>
                <a:ea typeface="Avenir"/>
                <a:cs typeface="Avenir"/>
                <a:sym typeface="Avenir"/>
              </a:rPr>
              <a:t>)</a:t>
            </a:r>
            <a:r>
              <a:rPr lang="en-GB">
                <a:solidFill>
                  <a:schemeClr val="dk1"/>
                </a:solidFill>
                <a:latin typeface="Avenir"/>
                <a:ea typeface="Avenir"/>
                <a:cs typeface="Avenir"/>
                <a:sym typeface="Avenir"/>
              </a:rPr>
              <a:t> and ask them to create appropriate slogans or headings for each poster.</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GB">
                <a:solidFill>
                  <a:schemeClr val="dk1"/>
                </a:solidFill>
                <a:latin typeface="Avenir"/>
                <a:ea typeface="Avenir"/>
                <a:cs typeface="Avenir"/>
                <a:sym typeface="Avenir"/>
              </a:rPr>
              <a:t>The campaign journey</a:t>
            </a:r>
            <a:endParaRPr b="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Groups decide on an issue for their campaign - </a:t>
            </a:r>
            <a:r>
              <a:rPr i="1" lang="en-GB">
                <a:solidFill>
                  <a:schemeClr val="dk1"/>
                </a:solidFill>
                <a:latin typeface="Avenir"/>
                <a:ea typeface="Avenir"/>
                <a:cs typeface="Avenir"/>
                <a:sym typeface="Avenir"/>
              </a:rPr>
              <a:t> RSPCA Campaigns website</a:t>
            </a:r>
            <a:r>
              <a:rPr lang="en-GB">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The students need to decide on their target audience. They play ‘</a:t>
            </a:r>
            <a:r>
              <a:rPr i="1" lang="en-GB" u="sng">
                <a:solidFill>
                  <a:schemeClr val="hlink"/>
                </a:solidFill>
                <a:latin typeface="Avenir"/>
                <a:ea typeface="Avenir"/>
                <a:cs typeface="Avenir"/>
                <a:sym typeface="Avenir"/>
                <a:hlinkClick r:id="rId3"/>
              </a:rPr>
              <a:t>Who do we need to influence?</a:t>
            </a:r>
            <a:r>
              <a:rPr i="1" lang="en-GB">
                <a:solidFill>
                  <a:schemeClr val="dk1"/>
                </a:solidFill>
                <a:latin typeface="Avenir"/>
                <a:ea typeface="Avenir"/>
                <a:cs typeface="Avenir"/>
                <a:sym typeface="Avenir"/>
              </a:rPr>
              <a:t>’</a:t>
            </a:r>
            <a:r>
              <a:rPr lang="en-GB">
                <a:solidFill>
                  <a:schemeClr val="dk1"/>
                </a:solidFill>
                <a:latin typeface="Avenir"/>
                <a:ea typeface="Avenir"/>
                <a:cs typeface="Avenir"/>
                <a:sym typeface="Avenir"/>
              </a:rPr>
              <a:t> in groups of five and then decide which of those people they could try to influence with their campaign.</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i="1" lang="en-GB">
                <a:solidFill>
                  <a:schemeClr val="dk1"/>
                </a:solidFill>
                <a:highlight>
                  <a:srgbClr val="FFF2CC"/>
                </a:highlight>
                <a:latin typeface="Avenir"/>
                <a:ea typeface="Avenir"/>
                <a:cs typeface="Avenir"/>
                <a:sym typeface="Avenir"/>
              </a:rPr>
              <a:t>Read more about The Animal Welfare Act on the Defra website and in the Animal Welfare Act 2006 teachers' notes.</a:t>
            </a:r>
            <a:endParaRPr i="1">
              <a:solidFill>
                <a:schemeClr val="dk1"/>
              </a:solidFill>
              <a:highlight>
                <a:srgbClr val="FFF2CC"/>
              </a:highlight>
              <a:latin typeface="Avenir"/>
              <a:ea typeface="Avenir"/>
              <a:cs typeface="Avenir"/>
              <a:sym typeface="Avenir"/>
            </a:endParaRPr>
          </a:p>
          <a:p>
            <a:pPr indent="0" lvl="0" marL="0" rtl="0" algn="l">
              <a:lnSpc>
                <a:spcPct val="115000"/>
              </a:lnSpc>
              <a:spcBef>
                <a:spcPts val="0"/>
              </a:spcBef>
              <a:spcAft>
                <a:spcPts val="0"/>
              </a:spcAft>
              <a:buNone/>
            </a:pPr>
            <a:r>
              <a:t/>
            </a:r>
            <a:endParaRPr>
              <a:solidFill>
                <a:schemeClr val="dk1"/>
              </a:solidFill>
              <a:latin typeface="Avenir"/>
              <a:ea typeface="Avenir"/>
              <a:cs typeface="Avenir"/>
              <a:sym typeface="Aveni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f5b37345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f5b37345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f5b37345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f5b37345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Groups plan their campaign, using the first few steps on the </a:t>
            </a:r>
            <a:r>
              <a:rPr i="1" lang="en-GB" u="sng">
                <a:solidFill>
                  <a:schemeClr val="hlink"/>
                </a:solidFill>
                <a:latin typeface="Avenir"/>
                <a:ea typeface="Avenir"/>
                <a:cs typeface="Avenir"/>
                <a:sym typeface="Avenir"/>
                <a:hlinkClick r:id="rId2"/>
              </a:rPr>
              <a:t>Campaign journey activity sheet</a:t>
            </a:r>
            <a:r>
              <a:rPr lang="en-GB">
                <a:solidFill>
                  <a:schemeClr val="dk1"/>
                </a:solidFill>
                <a:latin typeface="Avenir"/>
                <a:ea typeface="Avenir"/>
                <a:cs typeface="Avenir"/>
                <a:sym typeface="Avenir"/>
              </a:rPr>
              <a:t>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Pupils have some time to research and produce the materials for their campaign.</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At the end of the research and production period, groups practice presenting their campaigns (they will be required to do this in front of the class later on).</a:t>
            </a:r>
            <a:endParaRPr sz="1150">
              <a:solidFill>
                <a:srgbClr val="003473"/>
              </a:solidFill>
              <a:latin typeface="Corbel"/>
              <a:ea typeface="Corbel"/>
              <a:cs typeface="Corbel"/>
              <a:sym typeface="Corbe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f5b37345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f5b37345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The students should assess their classmates’ presentations and campaigns using the </a:t>
            </a:r>
            <a:r>
              <a:rPr i="1" lang="en-GB" u="sng">
                <a:solidFill>
                  <a:schemeClr val="hlink"/>
                </a:solidFill>
                <a:latin typeface="Avenir"/>
                <a:ea typeface="Avenir"/>
                <a:cs typeface="Avenir"/>
                <a:sym typeface="Avenir"/>
                <a:hlinkClick r:id="rId2"/>
              </a:rPr>
              <a:t>Campaign evaluation</a:t>
            </a:r>
            <a:r>
              <a:rPr lang="en-GB">
                <a:solidFill>
                  <a:schemeClr val="dk1"/>
                </a:solidFill>
                <a:latin typeface="Avenir"/>
                <a:ea typeface="Avenir"/>
                <a:cs typeface="Avenir"/>
                <a:sym typeface="Avenir"/>
              </a:rPr>
              <a:t> sheet</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Conduct a class vote/discussion on which campaign was most effective.</a:t>
            </a:r>
            <a:endParaRPr b="1" i="1" sz="1400">
              <a:solidFill>
                <a:schemeClr val="dk1"/>
              </a:solidFill>
              <a:highlight>
                <a:srgbClr val="F4CCCC"/>
              </a:highlight>
              <a:latin typeface="Avenir"/>
              <a:ea typeface="Avenir"/>
              <a:cs typeface="Avenir"/>
              <a:sym typeface="Avenir"/>
            </a:endParaRPr>
          </a:p>
          <a:p>
            <a:pPr indent="0" lvl="0" marL="0" rtl="0" algn="l">
              <a:lnSpc>
                <a:spcPct val="115000"/>
              </a:lnSpc>
              <a:spcBef>
                <a:spcPts val="0"/>
              </a:spcBef>
              <a:spcAft>
                <a:spcPts val="0"/>
              </a:spcAft>
              <a:buNone/>
            </a:pPr>
            <a:r>
              <a:rPr b="1" lang="en-GB" u="sng">
                <a:solidFill>
                  <a:schemeClr val="dk1"/>
                </a:solidFill>
                <a:latin typeface="Avenir"/>
                <a:ea typeface="Avenir"/>
                <a:cs typeface="Avenir"/>
                <a:sym typeface="Avenir"/>
              </a:rPr>
              <a:t>Optional -</a:t>
            </a:r>
            <a:r>
              <a:rPr b="1" lang="en-GB">
                <a:solidFill>
                  <a:schemeClr val="dk1"/>
                </a:solidFill>
                <a:latin typeface="Avenir"/>
                <a:ea typeface="Avenir"/>
                <a:cs typeface="Avenir"/>
                <a:sym typeface="Avenir"/>
              </a:rPr>
              <a:t> </a:t>
            </a:r>
            <a:r>
              <a:rPr lang="en-GB">
                <a:solidFill>
                  <a:schemeClr val="dk1"/>
                </a:solidFill>
                <a:latin typeface="Avenir"/>
                <a:ea typeface="Avenir"/>
                <a:cs typeface="Avenir"/>
                <a:sym typeface="Avenir"/>
              </a:rPr>
              <a:t>Create a display - Using the groups work and Information on the different pressure groups so highlight the issues to the rest of the school.</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i="1" lang="en-GB" u="sng">
                <a:solidFill>
                  <a:schemeClr val="dk1"/>
                </a:solidFill>
                <a:latin typeface="Avenir"/>
                <a:ea typeface="Avenir"/>
                <a:cs typeface="Avenir"/>
                <a:sym typeface="Avenir"/>
              </a:rPr>
              <a:t>Extension Task - </a:t>
            </a:r>
            <a:r>
              <a:rPr lang="en-GB">
                <a:solidFill>
                  <a:schemeClr val="dk1"/>
                </a:solidFill>
                <a:latin typeface="Avenir"/>
                <a:ea typeface="Avenir"/>
                <a:cs typeface="Avenir"/>
                <a:sym typeface="Avenir"/>
              </a:rPr>
              <a:t>Complete the ‘Pets and the law quiz’ </a:t>
            </a:r>
            <a:r>
              <a:rPr i="1" lang="en-GB">
                <a:solidFill>
                  <a:schemeClr val="dk1"/>
                </a:solidFill>
                <a:latin typeface="Avenir"/>
                <a:ea typeface="Avenir"/>
                <a:cs typeface="Avenir"/>
                <a:sym typeface="Avenir"/>
              </a:rPr>
              <a:t>(quiz and answers are available to </a:t>
            </a:r>
            <a:r>
              <a:rPr i="1" lang="en-GB" u="sng">
                <a:solidFill>
                  <a:schemeClr val="hlink"/>
                </a:solidFill>
                <a:latin typeface="Avenir"/>
                <a:ea typeface="Avenir"/>
                <a:cs typeface="Avenir"/>
                <a:sym typeface="Avenir"/>
                <a:hlinkClick r:id="rId3"/>
              </a:rPr>
              <a:t>download from here</a:t>
            </a:r>
            <a:r>
              <a:rPr i="1" lang="en-GB">
                <a:solidFill>
                  <a:schemeClr val="dk1"/>
                </a:solidFill>
                <a:latin typeface="Avenir"/>
                <a:ea typeface="Avenir"/>
                <a:cs typeface="Avenir"/>
                <a:sym typeface="Avenir"/>
              </a:rPr>
              <a:t>)</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5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i="1" lang="en-GB">
                <a:solidFill>
                  <a:schemeClr val="dk1"/>
                </a:solidFill>
                <a:highlight>
                  <a:srgbClr val="F4CCCC"/>
                </a:highlight>
                <a:latin typeface="Avenir"/>
                <a:ea typeface="Avenir"/>
                <a:cs typeface="Avenir"/>
                <a:sym typeface="Avenir"/>
              </a:rPr>
              <a:t>Assessment: Student presentations can be assessed by the teacher, alongside peer evaluation.</a:t>
            </a:r>
            <a:endParaRPr>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hyperlink" Target="https://www.rspca.org.uk/getinvolved/campaign" TargetMode="External"/><Relationship Id="rId5" Type="http://schemas.openxmlformats.org/officeDocument/2006/relationships/hyperlink" Target="https://education.rspca.org.uk/documents/1494931/0/755_AS_Who_do_we_need_to_influence_1to5.pdf/8f158766-6a04-b410-6187-e1241cd439f3?t=16082884819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mmXzaqdmCrk"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education.rspca.org.uk/documents/1494931/0/755_WS_Campaign_journey_RH.pdf/3fb5c740-1356-e5f3-2b94-a51df0b5a0dc?t=1608288348936" TargetMode="External"/><Relationship Id="rId4" Type="http://schemas.openxmlformats.org/officeDocument/2006/relationships/image" Target="../media/image9.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hyperlink" Target="https://education.rspca.org.uk/documents/1494931/0/755_AS_Campaign_evaluation_RH.pdf/6bf8c20e-0be3-097a-ed6a-74400c6dc851?t=160828839867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493800" y="372700"/>
            <a:ext cx="7295400" cy="70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3600"/>
              <a:t>Campaigning for Animal Welfare</a:t>
            </a:r>
            <a:endParaRPr b="1" sz="3600"/>
          </a:p>
        </p:txBody>
      </p:sp>
      <p:sp>
        <p:nvSpPr>
          <p:cNvPr id="55" name="Google Shape;55;p13"/>
          <p:cNvSpPr txBox="1"/>
          <p:nvPr/>
        </p:nvSpPr>
        <p:spPr>
          <a:xfrm>
            <a:off x="838200" y="1238750"/>
            <a:ext cx="3258600" cy="5022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t>What makes a campaign?</a:t>
            </a:r>
            <a:endParaRPr b="1" i="1" sz="1500"/>
          </a:p>
        </p:txBody>
      </p:sp>
      <p:sp>
        <p:nvSpPr>
          <p:cNvPr id="56" name="Google Shape;56;p13"/>
          <p:cNvSpPr/>
          <p:nvPr/>
        </p:nvSpPr>
        <p:spPr>
          <a:xfrm flipH="1" rot="7626391">
            <a:off x="5514312" y="2737150"/>
            <a:ext cx="537545" cy="577863"/>
          </a:xfrm>
          <a:prstGeom prst="bentArrow">
            <a:avLst>
              <a:gd fmla="val 25000" name="adj1"/>
              <a:gd fmla="val 25000" name="adj2"/>
              <a:gd fmla="val 25000" name="adj3"/>
              <a:gd fmla="val 43750" name="adj4"/>
            </a:avLst>
          </a:prstGeom>
          <a:solidFill>
            <a:schemeClr val="lt1"/>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646275" y="2000750"/>
            <a:ext cx="3652200" cy="15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rPr>
              <a:t>Look at the following RSPCA campaign posters. </a:t>
            </a:r>
            <a:endParaRPr sz="16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rPr lang="en-GB" sz="1600">
                <a:solidFill>
                  <a:schemeClr val="dk1"/>
                </a:solidFill>
              </a:rPr>
              <a:t>Which parts of the posters do you think are </a:t>
            </a:r>
            <a:r>
              <a:rPr b="1" lang="en-GB" sz="1600">
                <a:solidFill>
                  <a:schemeClr val="dk1"/>
                </a:solidFill>
              </a:rPr>
              <a:t>most effective?</a:t>
            </a:r>
            <a:endParaRPr b="1" sz="1600">
              <a:solidFill>
                <a:schemeClr val="dk1"/>
              </a:solidFill>
            </a:endParaRPr>
          </a:p>
        </p:txBody>
      </p:sp>
      <p:pic>
        <p:nvPicPr>
          <p:cNvPr id="58" name="Google Shape;58;p13"/>
          <p:cNvPicPr preferRelativeResize="0"/>
          <p:nvPr/>
        </p:nvPicPr>
        <p:blipFill>
          <a:blip r:embed="rId3">
            <a:alphaModFix/>
          </a:blip>
          <a:stretch>
            <a:fillRect/>
          </a:stretch>
        </p:blipFill>
        <p:spPr>
          <a:xfrm flipH="1" rot="-708688">
            <a:off x="4545441" y="1600815"/>
            <a:ext cx="685767" cy="881699"/>
          </a:xfrm>
          <a:prstGeom prst="rect">
            <a:avLst/>
          </a:prstGeom>
          <a:noFill/>
          <a:ln>
            <a:noFill/>
          </a:ln>
        </p:spPr>
      </p:pic>
      <p:sp>
        <p:nvSpPr>
          <p:cNvPr id="59" name="Google Shape;59;p13"/>
          <p:cNvSpPr txBox="1"/>
          <p:nvPr/>
        </p:nvSpPr>
        <p:spPr>
          <a:xfrm>
            <a:off x="4343675" y="2557725"/>
            <a:ext cx="1420200" cy="5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500">
                <a:solidFill>
                  <a:schemeClr val="dk1"/>
                </a:solidFill>
                <a:highlight>
                  <a:srgbClr val="FFFFFF"/>
                </a:highlight>
              </a:rPr>
              <a:t>Make notes!</a:t>
            </a:r>
            <a:endParaRPr b="1" i="1" sz="1500">
              <a:solidFill>
                <a:schemeClr val="dk1"/>
              </a:solidFill>
              <a:highlight>
                <a:srgbClr val="FFFFFF"/>
              </a:highlight>
            </a:endParaRPr>
          </a:p>
        </p:txBody>
      </p:sp>
      <p:sp>
        <p:nvSpPr>
          <p:cNvPr id="60" name="Google Shape;60;p13"/>
          <p:cNvSpPr txBox="1"/>
          <p:nvPr/>
        </p:nvSpPr>
        <p:spPr>
          <a:xfrm>
            <a:off x="646275" y="3570300"/>
            <a:ext cx="5282400" cy="9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1600">
                <a:solidFill>
                  <a:schemeClr val="dk1"/>
                </a:solidFill>
                <a:highlight>
                  <a:srgbClr val="CFE2F3"/>
                </a:highlight>
              </a:rPr>
              <a:t>In today’s lesson you will be developing your own animal welfare campaign. </a:t>
            </a:r>
            <a:endParaRPr b="1" i="1" sz="1600">
              <a:solidFill>
                <a:schemeClr val="dk1"/>
              </a:solidFill>
              <a:highlight>
                <a:srgbClr val="CFE2F3"/>
              </a:highlight>
            </a:endParaRPr>
          </a:p>
          <a:p>
            <a:pPr indent="0" lvl="0" marL="0" rtl="0" algn="ctr">
              <a:spcBef>
                <a:spcPts val="0"/>
              </a:spcBef>
              <a:spcAft>
                <a:spcPts val="0"/>
              </a:spcAft>
              <a:buNone/>
            </a:pPr>
            <a:r>
              <a:rPr i="1" lang="en-GB" sz="1600">
                <a:solidFill>
                  <a:schemeClr val="dk1"/>
                </a:solidFill>
                <a:highlight>
                  <a:srgbClr val="CFE2F3"/>
                </a:highlight>
              </a:rPr>
              <a:t>Are there any campaigns that you already know about?</a:t>
            </a:r>
            <a:endParaRPr i="1" sz="1600">
              <a:solidFill>
                <a:schemeClr val="dk1"/>
              </a:solidFill>
              <a:highlight>
                <a:srgbClr val="CFE2F3"/>
              </a:highlight>
            </a:endParaRPr>
          </a:p>
        </p:txBody>
      </p:sp>
      <p:pic>
        <p:nvPicPr>
          <p:cNvPr id="61" name="Google Shape;61;p13"/>
          <p:cNvPicPr preferRelativeResize="0"/>
          <p:nvPr/>
        </p:nvPicPr>
        <p:blipFill rotWithShape="1">
          <a:blip r:embed="rId4">
            <a:alphaModFix/>
          </a:blip>
          <a:srcRect b="6381" l="34209" r="35108" t="13341"/>
          <a:stretch/>
        </p:blipFill>
        <p:spPr>
          <a:xfrm>
            <a:off x="6312802" y="1051705"/>
            <a:ext cx="1976397" cy="3316748"/>
          </a:xfrm>
          <a:prstGeom prst="rect">
            <a:avLst/>
          </a:prstGeom>
          <a:noFill/>
          <a:ln cap="flat" cmpd="sng" w="28575">
            <a:solidFill>
              <a:srgbClr val="003473"/>
            </a:solidFill>
            <a:prstDash val="solid"/>
            <a:round/>
            <a:headEnd len="sm" w="sm" type="none"/>
            <a:tailEnd len="sm" w="sm" type="none"/>
          </a:ln>
        </p:spPr>
      </p:pic>
      <p:pic>
        <p:nvPicPr>
          <p:cNvPr id="62" name="Google Shape;62;p13"/>
          <p:cNvPicPr preferRelativeResize="0"/>
          <p:nvPr/>
        </p:nvPicPr>
        <p:blipFill rotWithShape="1">
          <a:blip r:embed="rId5">
            <a:alphaModFix/>
          </a:blip>
          <a:srcRect b="5283" l="35638" r="37565" t="13686"/>
          <a:stretch/>
        </p:blipFill>
        <p:spPr>
          <a:xfrm>
            <a:off x="6298061" y="1051706"/>
            <a:ext cx="1976404" cy="3316748"/>
          </a:xfrm>
          <a:prstGeom prst="rect">
            <a:avLst/>
          </a:prstGeom>
          <a:noFill/>
          <a:ln cap="flat" cmpd="sng" w="28575">
            <a:solidFill>
              <a:srgbClr val="003473"/>
            </a:solidFill>
            <a:prstDash val="solid"/>
            <a:round/>
            <a:headEnd len="sm" w="sm" type="none"/>
            <a:tailEnd len="sm" w="sm" type="none"/>
          </a:ln>
        </p:spPr>
      </p:pic>
      <p:pic>
        <p:nvPicPr>
          <p:cNvPr id="63" name="Google Shape;63;p13"/>
          <p:cNvPicPr preferRelativeResize="0"/>
          <p:nvPr/>
        </p:nvPicPr>
        <p:blipFill rotWithShape="1">
          <a:blip r:embed="rId6">
            <a:alphaModFix/>
          </a:blip>
          <a:srcRect b="19487" l="36907" r="37097" t="13636"/>
          <a:stretch/>
        </p:blipFill>
        <p:spPr>
          <a:xfrm>
            <a:off x="6283324" y="1051706"/>
            <a:ext cx="1976404" cy="33167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1061825" y="3750434"/>
            <a:ext cx="6405600" cy="76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u="sng"/>
              <a:t>Did you know?</a:t>
            </a:r>
            <a:r>
              <a:rPr lang="en-GB" u="sng"/>
              <a:t> </a:t>
            </a:r>
            <a:endParaRPr u="sng"/>
          </a:p>
          <a:p>
            <a:pPr indent="0" lvl="0" marL="0" rtl="0" algn="l">
              <a:lnSpc>
                <a:spcPct val="115000"/>
              </a:lnSpc>
              <a:spcBef>
                <a:spcPts val="0"/>
              </a:spcBef>
              <a:spcAft>
                <a:spcPts val="0"/>
              </a:spcAft>
              <a:buNone/>
            </a:pPr>
            <a:r>
              <a:rPr lang="en-GB" sz="1300">
                <a:solidFill>
                  <a:schemeClr val="dk1"/>
                </a:solidFill>
              </a:rPr>
              <a:t>The Animal Welfare Act 2006 came about as a result of campaigning by animal welfare groups such as the </a:t>
            </a:r>
            <a:r>
              <a:rPr b="1" lang="en-GB" sz="1300">
                <a:solidFill>
                  <a:schemeClr val="dk1"/>
                </a:solidFill>
              </a:rPr>
              <a:t>RSPCA</a:t>
            </a:r>
            <a:r>
              <a:rPr lang="en-GB" sz="1300">
                <a:solidFill>
                  <a:schemeClr val="dk1"/>
                </a:solidFill>
              </a:rPr>
              <a:t>. It has changed the lives of </a:t>
            </a:r>
            <a:r>
              <a:rPr b="1" lang="en-GB" sz="1300">
                <a:solidFill>
                  <a:schemeClr val="dk1"/>
                </a:solidFill>
              </a:rPr>
              <a:t>millions of animals</a:t>
            </a:r>
            <a:endParaRPr b="1" sz="1700"/>
          </a:p>
          <a:p>
            <a:pPr indent="0" lvl="0" marL="0" rtl="0" algn="l">
              <a:spcBef>
                <a:spcPts val="0"/>
              </a:spcBef>
              <a:spcAft>
                <a:spcPts val="0"/>
              </a:spcAft>
              <a:buNone/>
            </a:pPr>
            <a:r>
              <a:t/>
            </a:r>
            <a:endParaRPr/>
          </a:p>
        </p:txBody>
      </p:sp>
      <p:sp>
        <p:nvSpPr>
          <p:cNvPr id="69" name="Google Shape;69;p14"/>
          <p:cNvSpPr txBox="1"/>
          <p:nvPr/>
        </p:nvSpPr>
        <p:spPr>
          <a:xfrm>
            <a:off x="2242050" y="259650"/>
            <a:ext cx="4659900" cy="67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Slogans &amp; Headings</a:t>
            </a:r>
            <a:endParaRPr b="1" sz="3000" u="sng"/>
          </a:p>
        </p:txBody>
      </p:sp>
      <p:sp>
        <p:nvSpPr>
          <p:cNvPr id="70" name="Google Shape;70;p14"/>
          <p:cNvSpPr txBox="1"/>
          <p:nvPr/>
        </p:nvSpPr>
        <p:spPr>
          <a:xfrm>
            <a:off x="287750" y="823725"/>
            <a:ext cx="5738100" cy="8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highlight>
                  <a:srgbClr val="FFFFFF"/>
                </a:highlight>
              </a:rPr>
              <a:t>Task 1:</a:t>
            </a:r>
            <a:endParaRPr b="1" sz="1500">
              <a:highlight>
                <a:srgbClr val="FFFFFF"/>
              </a:highlight>
            </a:endParaRPr>
          </a:p>
          <a:p>
            <a:pPr indent="0" lvl="0" marL="0" rtl="0" algn="ctr">
              <a:spcBef>
                <a:spcPts val="0"/>
              </a:spcBef>
              <a:spcAft>
                <a:spcPts val="0"/>
              </a:spcAft>
              <a:buNone/>
            </a:pPr>
            <a:r>
              <a:rPr lang="en-GB" sz="1500"/>
              <a:t>Using the ‘</a:t>
            </a:r>
            <a:r>
              <a:rPr b="1" lang="en-GB" sz="1500"/>
              <a:t>Campaign Posters</a:t>
            </a:r>
            <a:r>
              <a:rPr lang="en-GB" sz="1500"/>
              <a:t>’ worksheet can you come up with appropriate slogans and/or headings for each of the five posters?</a:t>
            </a:r>
            <a:endParaRPr sz="1500"/>
          </a:p>
        </p:txBody>
      </p:sp>
      <p:pic>
        <p:nvPicPr>
          <p:cNvPr id="71" name="Google Shape;71;p14"/>
          <p:cNvPicPr preferRelativeResize="0"/>
          <p:nvPr/>
        </p:nvPicPr>
        <p:blipFill rotWithShape="1">
          <a:blip r:embed="rId3">
            <a:alphaModFix/>
          </a:blip>
          <a:srcRect b="32119" l="0" r="0" t="32119"/>
          <a:stretch/>
        </p:blipFill>
        <p:spPr>
          <a:xfrm>
            <a:off x="376025" y="1683450"/>
            <a:ext cx="5640945" cy="1314550"/>
          </a:xfrm>
          <a:prstGeom prst="rect">
            <a:avLst/>
          </a:prstGeom>
          <a:noFill/>
          <a:ln>
            <a:noFill/>
          </a:ln>
        </p:spPr>
      </p:pic>
      <p:sp>
        <p:nvSpPr>
          <p:cNvPr id="72" name="Google Shape;72;p14"/>
          <p:cNvSpPr txBox="1"/>
          <p:nvPr/>
        </p:nvSpPr>
        <p:spPr>
          <a:xfrm>
            <a:off x="376025" y="3054709"/>
            <a:ext cx="5738100" cy="5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highlight>
                  <a:srgbClr val="FFFFFF"/>
                </a:highlight>
              </a:rPr>
              <a:t>Task 2:</a:t>
            </a:r>
            <a:endParaRPr b="1" sz="1500">
              <a:highlight>
                <a:srgbClr val="FFFFFF"/>
              </a:highlight>
            </a:endParaRPr>
          </a:p>
          <a:p>
            <a:pPr indent="0" lvl="0" marL="0" rtl="0" algn="ctr">
              <a:spcBef>
                <a:spcPts val="0"/>
              </a:spcBef>
              <a:spcAft>
                <a:spcPts val="0"/>
              </a:spcAft>
              <a:buNone/>
            </a:pPr>
            <a:r>
              <a:rPr lang="en-GB" sz="1500"/>
              <a:t>Decide on an issue for your campaign from the following </a:t>
            </a:r>
            <a:r>
              <a:rPr lang="en-GB" sz="1500" u="sng">
                <a:solidFill>
                  <a:schemeClr val="hlink"/>
                </a:solidFill>
                <a:hlinkClick r:id="rId4"/>
              </a:rPr>
              <a:t>website</a:t>
            </a:r>
            <a:endParaRPr sz="1500"/>
          </a:p>
        </p:txBody>
      </p:sp>
      <p:sp>
        <p:nvSpPr>
          <p:cNvPr id="73" name="Google Shape;73;p14"/>
          <p:cNvSpPr txBox="1"/>
          <p:nvPr/>
        </p:nvSpPr>
        <p:spPr>
          <a:xfrm>
            <a:off x="6217800" y="985175"/>
            <a:ext cx="2577600" cy="26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highlight>
                  <a:srgbClr val="FFFFFF"/>
                </a:highlight>
              </a:rPr>
              <a:t>Task 3:</a:t>
            </a:r>
            <a:endParaRPr b="1" sz="1500">
              <a:highlight>
                <a:srgbClr val="FFFFFF"/>
              </a:highlight>
            </a:endParaRPr>
          </a:p>
          <a:p>
            <a:pPr indent="0" lvl="0" marL="0" rtl="0" algn="ctr">
              <a:spcBef>
                <a:spcPts val="0"/>
              </a:spcBef>
              <a:spcAft>
                <a:spcPts val="0"/>
              </a:spcAft>
              <a:buNone/>
            </a:pPr>
            <a:r>
              <a:rPr lang="en-GB" sz="1500"/>
              <a:t>Decide on your </a:t>
            </a:r>
            <a:r>
              <a:rPr b="1" lang="en-GB" sz="1500"/>
              <a:t>target audience </a:t>
            </a:r>
            <a:r>
              <a:rPr lang="en-GB" sz="1500"/>
              <a:t>by completing the </a:t>
            </a:r>
            <a:r>
              <a:rPr lang="en-GB" sz="1500" u="sng">
                <a:solidFill>
                  <a:schemeClr val="hlink"/>
                </a:solidFill>
                <a:hlinkClick r:id="rId5"/>
              </a:rPr>
              <a:t>‘Who do we need to influence?’ worksheet</a:t>
            </a:r>
            <a:r>
              <a:rPr lang="en-GB" sz="1500"/>
              <a:t> in groups of 5.</a:t>
            </a:r>
            <a:endParaRPr sz="1500"/>
          </a:p>
          <a:p>
            <a:pPr indent="0" lvl="0" marL="0" rtl="0" algn="ctr">
              <a:spcBef>
                <a:spcPts val="0"/>
              </a:spcBef>
              <a:spcAft>
                <a:spcPts val="0"/>
              </a:spcAft>
              <a:buNone/>
            </a:pPr>
            <a:r>
              <a:t/>
            </a:r>
            <a:endParaRPr sz="1000"/>
          </a:p>
          <a:p>
            <a:pPr indent="0" lvl="0" marL="0" rtl="0" algn="ctr">
              <a:spcBef>
                <a:spcPts val="0"/>
              </a:spcBef>
              <a:spcAft>
                <a:spcPts val="0"/>
              </a:spcAft>
              <a:buNone/>
            </a:pPr>
            <a:r>
              <a:rPr lang="en-GB" sz="1500"/>
              <a:t>Decide which of those people you could try and influence with your campaign</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nvSpPr>
        <p:spPr>
          <a:xfrm>
            <a:off x="1851750" y="259650"/>
            <a:ext cx="5440500" cy="6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u="sng"/>
              <a:t>Animals are NOT objects</a:t>
            </a:r>
            <a:endParaRPr b="1" sz="2900" u="sng"/>
          </a:p>
        </p:txBody>
      </p:sp>
      <p:pic>
        <p:nvPicPr>
          <p:cNvPr descr="Animals are not objects! Much like us, animals are sentient beings and aware of their feelings and emotions. Their lives matter to them and they have the same capacity to feel joy and pleasure, as well as pain and suffering.&#10;&#10;Post-Brexit, animals are at risk of losing the vital legal protections that comes with EU law. We want a #BetterDealForAnimals – a law that creates a duty for all Ministers in the UK to fully regard animal welfare in policy making.&#10;&#10;Animals are not ‘goods’ and full regard must be given to their welfare to ensure we can continue to change their lives for the better.&#10;&#10;Help us by visiting : www.rspca.org.uk/sentientbeings" id="79" name="Google Shape;79;p15" title="RSPCA - animals are not objects!">
            <a:hlinkClick r:id="rId3"/>
          </p:cNvPr>
          <p:cNvPicPr preferRelativeResize="0"/>
          <p:nvPr/>
        </p:nvPicPr>
        <p:blipFill>
          <a:blip r:embed="rId4">
            <a:alphaModFix/>
          </a:blip>
          <a:stretch>
            <a:fillRect/>
          </a:stretch>
        </p:blipFill>
        <p:spPr>
          <a:xfrm>
            <a:off x="858675" y="1091025"/>
            <a:ext cx="4488908" cy="3366675"/>
          </a:xfrm>
          <a:prstGeom prst="rect">
            <a:avLst/>
          </a:prstGeom>
          <a:noFill/>
          <a:ln>
            <a:noFill/>
          </a:ln>
        </p:spPr>
      </p:pic>
      <p:sp>
        <p:nvSpPr>
          <p:cNvPr id="80" name="Google Shape;80;p15"/>
          <p:cNvSpPr txBox="1"/>
          <p:nvPr/>
        </p:nvSpPr>
        <p:spPr>
          <a:xfrm>
            <a:off x="5708725" y="1113563"/>
            <a:ext cx="3197100" cy="33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dk1"/>
                </a:solidFill>
                <a:highlight>
                  <a:srgbClr val="FFFFFF"/>
                </a:highlight>
              </a:rPr>
              <a:t>Watch the Animal Sentience Video</a:t>
            </a:r>
            <a:endParaRPr b="1" sz="1600">
              <a:solidFill>
                <a:schemeClr val="dk1"/>
              </a:solidFill>
              <a:highlight>
                <a:srgbClr val="FFFFFF"/>
              </a:highlight>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en-GB" sz="1500">
                <a:solidFill>
                  <a:schemeClr val="dk1"/>
                </a:solidFill>
              </a:rPr>
              <a:t>This video clip is based around the campaign ‘</a:t>
            </a:r>
            <a:r>
              <a:rPr lang="en-GB" sz="1500" u="sng">
                <a:solidFill>
                  <a:schemeClr val="dk1"/>
                </a:solidFill>
              </a:rPr>
              <a:t>Animals are not objects</a:t>
            </a:r>
            <a:r>
              <a:rPr lang="en-GB" sz="1500">
                <a:solidFill>
                  <a:schemeClr val="dk1"/>
                </a:solidFill>
              </a:rPr>
              <a:t>’.</a:t>
            </a:r>
            <a:endParaRPr sz="1500">
              <a:solidFill>
                <a:schemeClr val="dk1"/>
              </a:solidFill>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en-GB" sz="1500">
                <a:solidFill>
                  <a:schemeClr val="dk1"/>
                </a:solidFill>
              </a:rPr>
              <a:t>How does this campaign make you feel?</a:t>
            </a:r>
            <a:endParaRPr sz="1500">
              <a:solidFill>
                <a:schemeClr val="dk1"/>
              </a:solidFill>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en-GB" sz="1500">
                <a:solidFill>
                  <a:schemeClr val="dk1"/>
                </a:solidFill>
              </a:rPr>
              <a:t>Do you agree or disagree? </a:t>
            </a:r>
            <a:endParaRPr sz="1500">
              <a:solidFill>
                <a:schemeClr val="dk1"/>
              </a:solidFill>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en-GB" sz="1500">
                <a:solidFill>
                  <a:schemeClr val="dk1"/>
                </a:solidFill>
              </a:rPr>
              <a:t>What else could the RSPCA do to campaign this </a:t>
            </a:r>
            <a:r>
              <a:rPr lang="en-GB" sz="1500">
                <a:solidFill>
                  <a:schemeClr val="dk1"/>
                </a:solidFill>
              </a:rPr>
              <a:t>issue</a:t>
            </a:r>
            <a:r>
              <a:rPr lang="en-GB" sz="1500">
                <a:solidFill>
                  <a:schemeClr val="dk1"/>
                </a:solidFill>
              </a:rPr>
              <a:t>?</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1851750" y="259650"/>
            <a:ext cx="54405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u="sng"/>
              <a:t>Planning your Campaign</a:t>
            </a:r>
            <a:endParaRPr b="1" sz="2900" u="sng"/>
          </a:p>
        </p:txBody>
      </p:sp>
      <p:sp>
        <p:nvSpPr>
          <p:cNvPr id="86" name="Google Shape;86;p16"/>
          <p:cNvSpPr txBox="1"/>
          <p:nvPr/>
        </p:nvSpPr>
        <p:spPr>
          <a:xfrm>
            <a:off x="2973450" y="1620000"/>
            <a:ext cx="3197100" cy="11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chemeClr val="dk1"/>
                </a:solidFill>
              </a:rPr>
              <a:t>1. </a:t>
            </a:r>
            <a:r>
              <a:rPr lang="en-GB" sz="1500">
                <a:solidFill>
                  <a:schemeClr val="dk1"/>
                </a:solidFill>
              </a:rPr>
              <a:t>In </a:t>
            </a:r>
            <a:r>
              <a:rPr b="1" lang="en-GB" sz="1500">
                <a:solidFill>
                  <a:schemeClr val="dk1"/>
                </a:solidFill>
              </a:rPr>
              <a:t>groups</a:t>
            </a:r>
            <a:r>
              <a:rPr lang="en-GB" sz="1500">
                <a:solidFill>
                  <a:schemeClr val="dk1"/>
                </a:solidFill>
              </a:rPr>
              <a:t>, start planning your campaign using the first few steps on the </a:t>
            </a:r>
            <a:r>
              <a:rPr lang="en-GB" sz="1500" u="sng">
                <a:solidFill>
                  <a:schemeClr val="hlink"/>
                </a:solidFill>
                <a:hlinkClick r:id="rId3"/>
              </a:rPr>
              <a:t>Campaign journey activity sheet</a:t>
            </a:r>
            <a:r>
              <a:rPr lang="en-GB" sz="1500">
                <a:solidFill>
                  <a:schemeClr val="dk1"/>
                </a:solidFill>
              </a:rPr>
              <a:t>.</a:t>
            </a:r>
            <a:endParaRPr sz="1500">
              <a:solidFill>
                <a:schemeClr val="dk1"/>
              </a:solidFill>
            </a:endParaRPr>
          </a:p>
        </p:txBody>
      </p:sp>
      <p:sp>
        <p:nvSpPr>
          <p:cNvPr id="87" name="Google Shape;87;p16"/>
          <p:cNvSpPr txBox="1"/>
          <p:nvPr/>
        </p:nvSpPr>
        <p:spPr>
          <a:xfrm>
            <a:off x="3925050" y="1009650"/>
            <a:ext cx="1293900" cy="447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chemeClr val="dk1"/>
                </a:solidFill>
              </a:rPr>
              <a:t>Task</a:t>
            </a:r>
            <a:endParaRPr sz="1600"/>
          </a:p>
        </p:txBody>
      </p:sp>
      <p:pic>
        <p:nvPicPr>
          <p:cNvPr id="88" name="Google Shape;88;p16"/>
          <p:cNvPicPr preferRelativeResize="0"/>
          <p:nvPr/>
        </p:nvPicPr>
        <p:blipFill>
          <a:blip r:embed="rId4">
            <a:alphaModFix/>
          </a:blip>
          <a:stretch>
            <a:fillRect/>
          </a:stretch>
        </p:blipFill>
        <p:spPr>
          <a:xfrm>
            <a:off x="443475" y="1402808"/>
            <a:ext cx="2403878" cy="2789000"/>
          </a:xfrm>
          <a:prstGeom prst="rect">
            <a:avLst/>
          </a:prstGeom>
          <a:noFill/>
          <a:ln>
            <a:noFill/>
          </a:ln>
        </p:spPr>
      </p:pic>
      <p:sp>
        <p:nvSpPr>
          <p:cNvPr id="89" name="Google Shape;89;p16"/>
          <p:cNvSpPr/>
          <p:nvPr/>
        </p:nvSpPr>
        <p:spPr>
          <a:xfrm rot="-9931340">
            <a:off x="3071236" y="2372638"/>
            <a:ext cx="509995" cy="698378"/>
          </a:xfrm>
          <a:prstGeom prst="bentArrow">
            <a:avLst>
              <a:gd fmla="val 25000" name="adj1"/>
              <a:gd fmla="val 25000" name="adj2"/>
              <a:gd fmla="val 25000" name="adj3"/>
              <a:gd fmla="val 43750" name="adj4"/>
            </a:avLst>
          </a:prstGeom>
          <a:solidFill>
            <a:srgbClr val="F3F3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3489750" y="2873325"/>
            <a:ext cx="3078900" cy="16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chemeClr val="dk1"/>
                </a:solidFill>
              </a:rPr>
              <a:t>2. </a:t>
            </a:r>
            <a:r>
              <a:rPr b="1" lang="en-GB" sz="1500">
                <a:solidFill>
                  <a:schemeClr val="dk1"/>
                </a:solidFill>
              </a:rPr>
              <a:t>Research</a:t>
            </a:r>
            <a:r>
              <a:rPr lang="en-GB" sz="1500">
                <a:solidFill>
                  <a:schemeClr val="dk1"/>
                </a:solidFill>
              </a:rPr>
              <a:t> and </a:t>
            </a:r>
            <a:r>
              <a:rPr b="1" lang="en-GB" sz="1500">
                <a:solidFill>
                  <a:schemeClr val="dk1"/>
                </a:solidFill>
              </a:rPr>
              <a:t>produce materials </a:t>
            </a:r>
            <a:r>
              <a:rPr lang="en-GB" sz="1500">
                <a:solidFill>
                  <a:schemeClr val="dk1"/>
                </a:solidFill>
              </a:rPr>
              <a:t>for your campaign. What will your campaign include?</a:t>
            </a:r>
            <a:endParaRPr sz="1500">
              <a:solidFill>
                <a:schemeClr val="dk1"/>
              </a:solidFill>
            </a:endParaRPr>
          </a:p>
          <a:p>
            <a:pPr indent="0" lvl="0" marL="0" rtl="0" algn="ctr">
              <a:spcBef>
                <a:spcPts val="0"/>
              </a:spcBef>
              <a:spcAft>
                <a:spcPts val="0"/>
              </a:spcAft>
              <a:buNone/>
            </a:pPr>
            <a:r>
              <a:rPr i="1" lang="en-GB">
                <a:solidFill>
                  <a:schemeClr val="dk1"/>
                </a:solidFill>
              </a:rPr>
              <a:t>- </a:t>
            </a:r>
            <a:r>
              <a:rPr i="1" lang="en-GB">
                <a:solidFill>
                  <a:schemeClr val="dk1"/>
                </a:solidFill>
              </a:rPr>
              <a:t>Posters?</a:t>
            </a:r>
            <a:endParaRPr i="1">
              <a:solidFill>
                <a:schemeClr val="dk1"/>
              </a:solidFill>
            </a:endParaRPr>
          </a:p>
          <a:p>
            <a:pPr indent="0" lvl="0" marL="0" rtl="0" algn="ctr">
              <a:spcBef>
                <a:spcPts val="0"/>
              </a:spcBef>
              <a:spcAft>
                <a:spcPts val="0"/>
              </a:spcAft>
              <a:buNone/>
            </a:pPr>
            <a:r>
              <a:rPr i="1" lang="en-GB">
                <a:solidFill>
                  <a:schemeClr val="dk1"/>
                </a:solidFill>
              </a:rPr>
              <a:t>- Letters?</a:t>
            </a:r>
            <a:endParaRPr i="1">
              <a:solidFill>
                <a:schemeClr val="dk1"/>
              </a:solidFill>
            </a:endParaRPr>
          </a:p>
          <a:p>
            <a:pPr indent="0" lvl="0" marL="0" rtl="0" algn="ctr">
              <a:spcBef>
                <a:spcPts val="0"/>
              </a:spcBef>
              <a:spcAft>
                <a:spcPts val="0"/>
              </a:spcAft>
              <a:buNone/>
            </a:pPr>
            <a:r>
              <a:rPr i="1" lang="en-GB">
                <a:solidFill>
                  <a:schemeClr val="dk1"/>
                </a:solidFill>
              </a:rPr>
              <a:t>- Video Clips?</a:t>
            </a:r>
            <a:endParaRPr i="1">
              <a:solidFill>
                <a:schemeClr val="dk1"/>
              </a:solidFill>
            </a:endParaRPr>
          </a:p>
          <a:p>
            <a:pPr indent="0" lvl="0" marL="0" rtl="0" algn="ctr">
              <a:spcBef>
                <a:spcPts val="0"/>
              </a:spcBef>
              <a:spcAft>
                <a:spcPts val="0"/>
              </a:spcAft>
              <a:buNone/>
            </a:pPr>
            <a:r>
              <a:rPr i="1" lang="en-GB">
                <a:solidFill>
                  <a:schemeClr val="dk1"/>
                </a:solidFill>
              </a:rPr>
              <a:t>- Petitions?</a:t>
            </a:r>
            <a:endParaRPr i="1">
              <a:solidFill>
                <a:schemeClr val="dk1"/>
              </a:solidFill>
            </a:endParaRPr>
          </a:p>
        </p:txBody>
      </p:sp>
      <p:sp>
        <p:nvSpPr>
          <p:cNvPr id="91" name="Google Shape;91;p16"/>
          <p:cNvSpPr txBox="1"/>
          <p:nvPr/>
        </p:nvSpPr>
        <p:spPr>
          <a:xfrm>
            <a:off x="6164400" y="1099800"/>
            <a:ext cx="2751000" cy="133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chemeClr val="dk1"/>
                </a:solidFill>
              </a:rPr>
              <a:t>3. Practice </a:t>
            </a:r>
            <a:r>
              <a:rPr b="1" lang="en-GB" sz="1500">
                <a:solidFill>
                  <a:schemeClr val="dk1"/>
                </a:solidFill>
              </a:rPr>
              <a:t>presenting your campaign</a:t>
            </a:r>
            <a:r>
              <a:rPr lang="en-GB" sz="1500">
                <a:solidFill>
                  <a:schemeClr val="dk1"/>
                </a:solidFill>
              </a:rPr>
              <a:t> in </a:t>
            </a:r>
            <a:r>
              <a:rPr lang="en-GB" sz="1500">
                <a:solidFill>
                  <a:schemeClr val="dk1"/>
                </a:solidFill>
              </a:rPr>
              <a:t>preparation</a:t>
            </a:r>
            <a:r>
              <a:rPr lang="en-GB" sz="1500">
                <a:solidFill>
                  <a:schemeClr val="dk1"/>
                </a:solidFill>
              </a:rPr>
              <a:t> to present in front of the class</a:t>
            </a:r>
            <a:endParaRPr sz="1500">
              <a:solidFill>
                <a:schemeClr val="dk1"/>
              </a:solidFill>
            </a:endParaRPr>
          </a:p>
          <a:p>
            <a:pPr indent="0" lvl="0" marL="0" rtl="0" algn="ctr">
              <a:spcBef>
                <a:spcPts val="0"/>
              </a:spcBef>
              <a:spcAft>
                <a:spcPts val="0"/>
              </a:spcAft>
              <a:buNone/>
            </a:pPr>
            <a:r>
              <a:rPr lang="en-GB">
                <a:solidFill>
                  <a:schemeClr val="dk1"/>
                </a:solidFill>
              </a:rPr>
              <a:t>- </a:t>
            </a:r>
            <a:r>
              <a:rPr i="1" lang="en-GB">
                <a:solidFill>
                  <a:schemeClr val="dk1"/>
                </a:solidFill>
              </a:rPr>
              <a:t>Do you have any criteria to follow?</a:t>
            </a:r>
            <a:endParaRPr i="1">
              <a:solidFill>
                <a:schemeClr val="dk1"/>
              </a:solidFill>
            </a:endParaRPr>
          </a:p>
        </p:txBody>
      </p:sp>
      <p:pic>
        <p:nvPicPr>
          <p:cNvPr id="92" name="Google Shape;92;p16"/>
          <p:cNvPicPr preferRelativeResize="0"/>
          <p:nvPr/>
        </p:nvPicPr>
        <p:blipFill>
          <a:blip r:embed="rId5">
            <a:alphaModFix/>
          </a:blip>
          <a:stretch>
            <a:fillRect/>
          </a:stretch>
        </p:blipFill>
        <p:spPr>
          <a:xfrm>
            <a:off x="6589900" y="2462850"/>
            <a:ext cx="2173075" cy="158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nvSpPr>
        <p:spPr>
          <a:xfrm>
            <a:off x="325200" y="940100"/>
            <a:ext cx="3558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highlight>
                  <a:srgbClr val="FFFFFF"/>
                </a:highlight>
              </a:rPr>
              <a:t>Finally:</a:t>
            </a:r>
            <a:r>
              <a:rPr b="1" lang="en-GB" sz="1500"/>
              <a:t> </a:t>
            </a:r>
            <a:r>
              <a:rPr lang="en-GB" sz="1500"/>
              <a:t>You must now </a:t>
            </a:r>
            <a:r>
              <a:rPr lang="en-GB" sz="1500"/>
              <a:t>assess</a:t>
            </a:r>
            <a:r>
              <a:rPr lang="en-GB" sz="1500"/>
              <a:t> your classmates’ presentation campaigns.</a:t>
            </a:r>
            <a:endParaRPr sz="1500"/>
          </a:p>
        </p:txBody>
      </p:sp>
      <p:sp>
        <p:nvSpPr>
          <p:cNvPr id="98" name="Google Shape;98;p17"/>
          <p:cNvSpPr txBox="1"/>
          <p:nvPr/>
        </p:nvSpPr>
        <p:spPr>
          <a:xfrm>
            <a:off x="1851750" y="259650"/>
            <a:ext cx="5440500" cy="6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u="sng"/>
              <a:t>Plenary &amp; Assessment </a:t>
            </a:r>
            <a:endParaRPr b="1" sz="2900" u="sng"/>
          </a:p>
        </p:txBody>
      </p:sp>
      <p:pic>
        <p:nvPicPr>
          <p:cNvPr id="99" name="Google Shape;99;p17"/>
          <p:cNvPicPr preferRelativeResize="0"/>
          <p:nvPr/>
        </p:nvPicPr>
        <p:blipFill>
          <a:blip r:embed="rId3">
            <a:alphaModFix/>
          </a:blip>
          <a:stretch>
            <a:fillRect/>
          </a:stretch>
        </p:blipFill>
        <p:spPr>
          <a:xfrm>
            <a:off x="710800" y="1590450"/>
            <a:ext cx="2521800" cy="2918299"/>
          </a:xfrm>
          <a:prstGeom prst="rect">
            <a:avLst/>
          </a:prstGeom>
          <a:noFill/>
          <a:ln>
            <a:noFill/>
          </a:ln>
        </p:spPr>
      </p:pic>
      <p:pic>
        <p:nvPicPr>
          <p:cNvPr id="100" name="Google Shape;100;p17"/>
          <p:cNvPicPr preferRelativeResize="0"/>
          <p:nvPr/>
        </p:nvPicPr>
        <p:blipFill>
          <a:blip r:embed="rId4">
            <a:alphaModFix/>
          </a:blip>
          <a:stretch>
            <a:fillRect/>
          </a:stretch>
        </p:blipFill>
        <p:spPr>
          <a:xfrm rot="293383">
            <a:off x="4263537" y="899925"/>
            <a:ext cx="1013874" cy="973299"/>
          </a:xfrm>
          <a:prstGeom prst="rect">
            <a:avLst/>
          </a:prstGeom>
          <a:noFill/>
          <a:ln>
            <a:noFill/>
          </a:ln>
        </p:spPr>
      </p:pic>
      <p:sp>
        <p:nvSpPr>
          <p:cNvPr id="101" name="Google Shape;101;p17"/>
          <p:cNvSpPr txBox="1"/>
          <p:nvPr/>
        </p:nvSpPr>
        <p:spPr>
          <a:xfrm>
            <a:off x="3563725" y="1829200"/>
            <a:ext cx="25659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Use the </a:t>
            </a:r>
            <a:r>
              <a:rPr lang="en-GB" sz="1500" u="sng">
                <a:solidFill>
                  <a:schemeClr val="hlink"/>
                </a:solidFill>
                <a:hlinkClick r:id="rId5"/>
              </a:rPr>
              <a:t>‘Evaluation Sheet’</a:t>
            </a:r>
            <a:r>
              <a:rPr lang="en-GB" sz="1500"/>
              <a:t> for extra guidance.</a:t>
            </a:r>
            <a:endParaRPr sz="1500"/>
          </a:p>
        </p:txBody>
      </p:sp>
      <p:sp>
        <p:nvSpPr>
          <p:cNvPr id="102" name="Google Shape;102;p17"/>
          <p:cNvSpPr/>
          <p:nvPr/>
        </p:nvSpPr>
        <p:spPr>
          <a:xfrm rot="-9718837">
            <a:off x="3377342" y="2096466"/>
            <a:ext cx="510120" cy="698439"/>
          </a:xfrm>
          <a:prstGeom prst="bentArrow">
            <a:avLst>
              <a:gd fmla="val 25000" name="adj1"/>
              <a:gd fmla="val 25000" name="adj2"/>
              <a:gd fmla="val 25000" name="adj3"/>
              <a:gd fmla="val 43750" name="adj4"/>
            </a:avLst>
          </a:prstGeom>
          <a:solidFill>
            <a:srgbClr val="F3F3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nvSpPr>
        <p:spPr>
          <a:xfrm>
            <a:off x="6271475" y="1060550"/>
            <a:ext cx="2565900" cy="24789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chemeClr val="dk1"/>
                </a:solidFill>
              </a:rPr>
              <a:t>Whose</a:t>
            </a:r>
            <a:r>
              <a:rPr b="1" lang="en-GB" sz="1600" u="sng">
                <a:solidFill>
                  <a:schemeClr val="dk1"/>
                </a:solidFill>
              </a:rPr>
              <a:t> campaign was most effective?</a:t>
            </a:r>
            <a:endParaRPr b="1" sz="1600" u="sng">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GB" sz="1600">
                <a:solidFill>
                  <a:schemeClr val="dk1"/>
                </a:solidFill>
              </a:rPr>
              <a:t>As a class, you must now vote and discuss which campaign was most effective.</a:t>
            </a:r>
            <a:endParaRPr sz="16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i="1" lang="en-GB">
                <a:solidFill>
                  <a:schemeClr val="dk1"/>
                </a:solidFill>
                <a:highlight>
                  <a:srgbClr val="FFFFFF"/>
                </a:highlight>
              </a:rPr>
              <a:t>Can you justify your decision?</a:t>
            </a:r>
            <a:endParaRPr i="1">
              <a:solidFill>
                <a:schemeClr val="dk1"/>
              </a:solidFill>
              <a:highlight>
                <a:srgbClr val="FFFFFF"/>
              </a:highlight>
            </a:endParaRPr>
          </a:p>
        </p:txBody>
      </p:sp>
      <p:sp>
        <p:nvSpPr>
          <p:cNvPr id="104" name="Google Shape;104;p17"/>
          <p:cNvSpPr txBox="1"/>
          <p:nvPr/>
        </p:nvSpPr>
        <p:spPr>
          <a:xfrm>
            <a:off x="3606575" y="3559400"/>
            <a:ext cx="5021400" cy="86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highlight>
                  <a:srgbClr val="FFFFFF"/>
                </a:highlight>
              </a:rPr>
              <a:t>What Next?</a:t>
            </a:r>
            <a:endParaRPr b="1" sz="1500" u="sng">
              <a:highlight>
                <a:srgbClr val="FFFFFF"/>
              </a:highlight>
            </a:endParaRPr>
          </a:p>
          <a:p>
            <a:pPr indent="0" lvl="0" marL="0" rtl="0" algn="ctr">
              <a:spcBef>
                <a:spcPts val="0"/>
              </a:spcBef>
              <a:spcAft>
                <a:spcPts val="0"/>
              </a:spcAft>
              <a:buNone/>
            </a:pPr>
            <a:r>
              <a:rPr lang="en-GB" sz="1500">
                <a:highlight>
                  <a:srgbClr val="FFFFFF"/>
                </a:highlight>
              </a:rPr>
              <a:t>Create a class display using your campaign work to showcase to other pupils in the school. </a:t>
            </a:r>
            <a:endParaRPr sz="1500">
              <a:highlight>
                <a:srgbClr val="FFFFFF"/>
              </a:highlight>
            </a:endParaRPr>
          </a:p>
          <a:p>
            <a:pPr indent="0" lvl="0" marL="0" rtl="0" algn="l">
              <a:spcBef>
                <a:spcPts val="0"/>
              </a:spcBef>
              <a:spcAft>
                <a:spcPts val="0"/>
              </a:spcAft>
              <a:buNone/>
            </a:pPr>
            <a:r>
              <a:t/>
            </a:r>
            <a:endParaRPr sz="1500">
              <a:highlight>
                <a:srgbClr val="FFFFFF"/>
              </a:highlight>
            </a:endParaRPr>
          </a:p>
        </p:txBody>
      </p:sp>
      <p:sp>
        <p:nvSpPr>
          <p:cNvPr id="105" name="Google Shape;105;p17"/>
          <p:cNvSpPr txBox="1"/>
          <p:nvPr/>
        </p:nvSpPr>
        <p:spPr>
          <a:xfrm>
            <a:off x="3958600" y="2661350"/>
            <a:ext cx="1875300" cy="8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solidFill>
                  <a:schemeClr val="dk1"/>
                </a:solidFill>
                <a:highlight>
                  <a:srgbClr val="C9DAF8"/>
                </a:highlight>
              </a:rPr>
              <a:t>Extension Task: </a:t>
            </a:r>
            <a:r>
              <a:rPr lang="en-GB" sz="1500">
                <a:solidFill>
                  <a:schemeClr val="dk1"/>
                </a:solidFill>
                <a:highlight>
                  <a:srgbClr val="C9DAF8"/>
                </a:highlight>
              </a:rPr>
              <a:t>Complete the ‘Pets and the law quiz’</a:t>
            </a:r>
            <a:endParaRPr sz="1500">
              <a:solidFill>
                <a:schemeClr val="dk1"/>
              </a:solidFill>
              <a:highlight>
                <a:srgbClr val="C9DAF8"/>
              </a:highlight>
            </a:endParaRPr>
          </a:p>
        </p:txBody>
      </p:sp>
      <p:sp>
        <p:nvSpPr>
          <p:cNvPr id="106" name="Google Shape;106;p17"/>
          <p:cNvSpPr/>
          <p:nvPr/>
        </p:nvSpPr>
        <p:spPr>
          <a:xfrm flipH="1" rot="9718837">
            <a:off x="5890767" y="2176541"/>
            <a:ext cx="510120" cy="698439"/>
          </a:xfrm>
          <a:prstGeom prst="bentArrow">
            <a:avLst>
              <a:gd fmla="val 25000" name="adj1"/>
              <a:gd fmla="val 25000" name="adj2"/>
              <a:gd fmla="val 25000" name="adj3"/>
              <a:gd fmla="val 43750" name="adj4"/>
            </a:avLst>
          </a:prstGeom>
          <a:solidFill>
            <a:srgbClr val="F3F3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